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51" r:id="rId1"/>
  </p:sldMasterIdLst>
  <p:notesMasterIdLst>
    <p:notesMasterId r:id="rId37"/>
  </p:notesMasterIdLst>
  <p:handoutMasterIdLst>
    <p:handoutMasterId r:id="rId38"/>
  </p:handoutMasterIdLst>
  <p:sldIdLst>
    <p:sldId id="724" r:id="rId2"/>
    <p:sldId id="890" r:id="rId3"/>
    <p:sldId id="893" r:id="rId4"/>
    <p:sldId id="894" r:id="rId5"/>
    <p:sldId id="895" r:id="rId6"/>
    <p:sldId id="869" r:id="rId7"/>
    <p:sldId id="896" r:id="rId8"/>
    <p:sldId id="897" r:id="rId9"/>
    <p:sldId id="898" r:id="rId10"/>
    <p:sldId id="899" r:id="rId11"/>
    <p:sldId id="900" r:id="rId12"/>
    <p:sldId id="901" r:id="rId13"/>
    <p:sldId id="903" r:id="rId14"/>
    <p:sldId id="902" r:id="rId15"/>
    <p:sldId id="877" r:id="rId16"/>
    <p:sldId id="879" r:id="rId17"/>
    <p:sldId id="881" r:id="rId18"/>
    <p:sldId id="878" r:id="rId19"/>
    <p:sldId id="880" r:id="rId20"/>
    <p:sldId id="850" r:id="rId21"/>
    <p:sldId id="851" r:id="rId22"/>
    <p:sldId id="882" r:id="rId23"/>
    <p:sldId id="870" r:id="rId24"/>
    <p:sldId id="884" r:id="rId25"/>
    <p:sldId id="909" r:id="rId26"/>
    <p:sldId id="910" r:id="rId27"/>
    <p:sldId id="885" r:id="rId28"/>
    <p:sldId id="857" r:id="rId29"/>
    <p:sldId id="871" r:id="rId30"/>
    <p:sldId id="911" r:id="rId31"/>
    <p:sldId id="912" r:id="rId32"/>
    <p:sldId id="913" r:id="rId33"/>
    <p:sldId id="914" r:id="rId34"/>
    <p:sldId id="915" r:id="rId35"/>
    <p:sldId id="845"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000FF"/>
    <a:srgbClr val="6666FF"/>
    <a:srgbClr val="66FF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7" autoAdjust="0"/>
    <p:restoredTop sz="81115" autoAdjust="0"/>
  </p:normalViewPr>
  <p:slideViewPr>
    <p:cSldViewPr>
      <p:cViewPr varScale="1">
        <p:scale>
          <a:sx n="55" d="100"/>
          <a:sy n="55" d="100"/>
        </p:scale>
        <p:origin x="1716" y="52"/>
      </p:cViewPr>
      <p:guideLst>
        <p:guide orient="horz" pos="2160"/>
        <p:guide pos="2880"/>
      </p:guideLst>
    </p:cSldViewPr>
  </p:slideViewPr>
  <p:notesTextViewPr>
    <p:cViewPr>
      <p:scale>
        <a:sx n="3" d="2"/>
        <a:sy n="3" d="2"/>
      </p:scale>
      <p:origin x="0" y="0"/>
    </p:cViewPr>
  </p:notesTextViewPr>
  <p:sorterViewPr>
    <p:cViewPr>
      <p:scale>
        <a:sx n="66" d="100"/>
        <a:sy n="66" d="100"/>
      </p:scale>
      <p:origin x="0" y="2328"/>
    </p:cViewPr>
  </p:sorterViewPr>
  <p:notesViewPr>
    <p:cSldViewPr>
      <p:cViewPr varScale="1">
        <p:scale>
          <a:sx n="56" d="100"/>
          <a:sy n="56" d="100"/>
        </p:scale>
        <p:origin x="-1212"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22883"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22884"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22885"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F31643C2-8933-4163-AC4A-AAF8FBA88FDB}" type="slidenum">
              <a:rPr lang="en-US" altLang="zh-CN"/>
              <a:pPr>
                <a:defRPr/>
              </a:pPr>
              <a:t>‹#›</a:t>
            </a:fld>
            <a:endParaRPr lang="en-US" altLang="zh-CN"/>
          </a:p>
        </p:txBody>
      </p:sp>
    </p:spTree>
    <p:extLst>
      <p:ext uri="{BB962C8B-B14F-4D97-AF65-F5344CB8AC3E}">
        <p14:creationId xmlns:p14="http://schemas.microsoft.com/office/powerpoint/2010/main" val="3916058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889AA841-83D4-496B-93DA-FBE994D8A09E}" type="slidenum">
              <a:rPr lang="en-US" altLang="zh-CN"/>
              <a:pPr>
                <a:defRPr/>
              </a:pPr>
              <a:t>‹#›</a:t>
            </a:fld>
            <a:endParaRPr lang="en-US" altLang="zh-CN"/>
          </a:p>
        </p:txBody>
      </p:sp>
    </p:spTree>
    <p:extLst>
      <p:ext uri="{BB962C8B-B14F-4D97-AF65-F5344CB8AC3E}">
        <p14:creationId xmlns:p14="http://schemas.microsoft.com/office/powerpoint/2010/main" val="30747803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a:t>
            </a:fld>
            <a:endParaRPr lang="en-US" altLang="zh-CN"/>
          </a:p>
        </p:txBody>
      </p:sp>
    </p:spTree>
    <p:extLst>
      <p:ext uri="{BB962C8B-B14F-4D97-AF65-F5344CB8AC3E}">
        <p14:creationId xmlns:p14="http://schemas.microsoft.com/office/powerpoint/2010/main" val="204862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1204" name="灯片编号占位符 3"/>
          <p:cNvSpPr>
            <a:spLocks noGrp="1"/>
          </p:cNvSpPr>
          <p:nvPr>
            <p:ph type="sldNum" sz="quarter" idx="5"/>
          </p:nvPr>
        </p:nvSpPr>
        <p:spPr bwMode="auto">
          <a:noFill/>
          <a:ln>
            <a:miter lim="800000"/>
            <a:headEnd/>
            <a:tailEnd/>
          </a:ln>
        </p:spPr>
        <p:txBody>
          <a:bodyPr/>
          <a:lstStyle/>
          <a:p>
            <a:fld id="{5ADDBBD8-0C68-469B-9452-DCFD6B16C6E4}" type="slidenum">
              <a:rPr lang="zh-CN" altLang="en-US"/>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a:t>
            </a:fld>
            <a:endParaRPr lang="en-US" altLang="zh-CN"/>
          </a:p>
        </p:txBody>
      </p:sp>
    </p:spTree>
    <p:extLst>
      <p:ext uri="{BB962C8B-B14F-4D97-AF65-F5344CB8AC3E}">
        <p14:creationId xmlns:p14="http://schemas.microsoft.com/office/powerpoint/2010/main" val="1015682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p:spPr>
      </p:sp>
      <p:sp>
        <p:nvSpPr>
          <p:cNvPr id="7987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798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35D881-DE21-446D-9177-5204BED1E370}" type="slidenum">
              <a:rPr lang="zh-CN" altLang="en-US" smtClean="0"/>
              <a:pPr/>
              <a:t>9</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32</a:t>
            </a:fld>
            <a:endParaRPr lang="en-US" altLang="zh-CN"/>
          </a:p>
        </p:txBody>
      </p:sp>
    </p:spTree>
    <p:extLst>
      <p:ext uri="{BB962C8B-B14F-4D97-AF65-F5344CB8AC3E}">
        <p14:creationId xmlns:p14="http://schemas.microsoft.com/office/powerpoint/2010/main" val="121103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33</a:t>
            </a:fld>
            <a:endParaRPr lang="en-US" altLang="zh-CN"/>
          </a:p>
        </p:txBody>
      </p:sp>
    </p:spTree>
    <p:extLst>
      <p:ext uri="{BB962C8B-B14F-4D97-AF65-F5344CB8AC3E}">
        <p14:creationId xmlns:p14="http://schemas.microsoft.com/office/powerpoint/2010/main" val="16638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187450" y="1989138"/>
            <a:ext cx="6840538" cy="1684337"/>
          </a:xfrm>
        </p:spPr>
        <p:txBody>
          <a:bodyPr/>
          <a:lstStyle>
            <a:lvl1pPr algn="ctr">
              <a:defRPr sz="5600"/>
            </a:lvl1pPr>
          </a:lstStyle>
          <a:p>
            <a:pPr lvl="0"/>
            <a:r>
              <a:rPr lang="zh-CN" altLang="en-US" noProof="0" smtClean="0"/>
              <a:t>单击此处编辑母版标题样式</a:t>
            </a:r>
          </a:p>
        </p:txBody>
      </p:sp>
      <p:sp>
        <p:nvSpPr>
          <p:cNvPr id="133123" name="Rectangle 3"/>
          <p:cNvSpPr>
            <a:spLocks noGrp="1" noChangeArrowheads="1"/>
          </p:cNvSpPr>
          <p:nvPr>
            <p:ph type="subTitle" idx="1"/>
          </p:nvPr>
        </p:nvSpPr>
        <p:spPr>
          <a:xfrm>
            <a:off x="1763713" y="4005263"/>
            <a:ext cx="5864225" cy="647700"/>
          </a:xfrm>
        </p:spPr>
        <p:txBody>
          <a:bodyPr/>
          <a:lstStyle>
            <a:lvl1pPr marL="0" indent="0" algn="ctr">
              <a:buFont typeface="Wingdings" pitchFamily="2" charset="2"/>
              <a:buNone/>
              <a:defRPr sz="3200">
                <a:ea typeface="华文细黑" pitchFamily="2" charset="-122"/>
              </a:defRPr>
            </a:lvl1pPr>
          </a:lstStyle>
          <a:p>
            <a:pPr lvl="0"/>
            <a:r>
              <a:rPr lang="zh-CN" altLang="en-US" noProof="0" smtClean="0"/>
              <a:t>单击此处编辑母版副标题样式</a:t>
            </a:r>
          </a:p>
        </p:txBody>
      </p:sp>
    </p:spTree>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3063" y="274638"/>
            <a:ext cx="1963737" cy="60340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7088" y="274638"/>
            <a:ext cx="5743575" cy="60340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7088" y="1989138"/>
            <a:ext cx="7859712" cy="4319587"/>
          </a:xfrm>
        </p:spPr>
        <p:txBody>
          <a:bodyPr/>
          <a:lstStyle/>
          <a:p>
            <a:pPr lvl="0"/>
            <a:endParaRPr lang="zh-CN" altLang="en-US" noProof="0" smtClean="0"/>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7"/>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CN">
              <a:solidFill>
                <a:srgbClr val="000000"/>
              </a:solidFill>
            </a:endParaRPr>
          </a:p>
        </p:txBody>
      </p:sp>
      <p:sp>
        <p:nvSpPr>
          <p:cNvPr id="5" name="灯片编号占位符 8"/>
          <p:cNvSpPr>
            <a:spLocks noGrp="1"/>
          </p:cNvSpPr>
          <p:nvPr>
            <p:ph type="sldNum" sz="quarter" idx="11"/>
          </p:nvPr>
        </p:nvSpPr>
        <p:spPr>
          <a:xfrm>
            <a:off x="7010400" y="225425"/>
            <a:ext cx="2133600" cy="476250"/>
          </a:xfrm>
          <a:prstGeom prst="rect">
            <a:avLst/>
          </a:prstGeom>
        </p:spPr>
        <p:txBody>
          <a:bodyPr/>
          <a:lstStyle>
            <a:lvl1pPr>
              <a:defRPr>
                <a:latin typeface="Arial" charset="0"/>
                <a:ea typeface="宋体" pitchFamily="2" charset="-122"/>
                <a:cs typeface="+mn-cs"/>
              </a:defRPr>
            </a:lvl1pPr>
          </a:lstStyle>
          <a:p>
            <a:pPr>
              <a:defRPr/>
            </a:pPr>
            <a:fld id="{A9A072BB-5F3A-49C1-933F-DE015967AAD3}" type="slidenum">
              <a:rPr lang="en-US" altLang="zh-CN" sz="2000">
                <a:solidFill>
                  <a:srgbClr val="000000"/>
                </a:solidFill>
              </a:rPr>
              <a:pPr>
                <a:defRPr/>
              </a:pPr>
              <a:t>‹#›</a:t>
            </a:fld>
            <a:r>
              <a:rPr lang="en-US" altLang="zh-CN" sz="2000">
                <a:solidFill>
                  <a:srgbClr val="000000"/>
                </a:solidFill>
              </a:rPr>
              <a:t>/38</a:t>
            </a:r>
          </a:p>
        </p:txBody>
      </p:sp>
      <p:sp>
        <p:nvSpPr>
          <p:cNvPr id="6" name="页脚占位符 9"/>
          <p:cNvSpPr>
            <a:spLocks noGrp="1"/>
          </p:cNvSpPr>
          <p:nvPr>
            <p:ph type="ftr" sz="quarter" idx="12"/>
          </p:nvPr>
        </p:nvSpPr>
        <p:spPr>
          <a:xfrm>
            <a:off x="3149600" y="6203950"/>
            <a:ext cx="2895600" cy="476250"/>
          </a:xfrm>
          <a:prstGeom prst="rect">
            <a:avLst/>
          </a:prstGeom>
        </p:spPr>
        <p:txBody>
          <a:bodyPr/>
          <a:lstStyle>
            <a:lvl1pPr>
              <a:defRPr/>
            </a:lvl1pPr>
          </a:lstStyle>
          <a:p>
            <a:pPr>
              <a:defRPr/>
            </a:pPr>
            <a:endParaRPr lang="en-US" altLang="zh-CN">
              <a:solidFill>
                <a:srgbClr val="000000"/>
              </a:solidFill>
            </a:endParaRPr>
          </a:p>
        </p:txBody>
      </p:sp>
      <p:cxnSp>
        <p:nvCxnSpPr>
          <p:cNvPr id="8" name="直接连接符 7"/>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5110370"/>
      </p:ext>
    </p:extLst>
  </p:cSld>
  <p:clrMapOvr>
    <a:masterClrMapping/>
  </p:clrMapOvr>
  <p:transition>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990600" y="1524000"/>
            <a:ext cx="7866185" cy="45593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990600" y="6324600"/>
            <a:ext cx="4953000" cy="457200"/>
          </a:xfrm>
          <a:prstGeom prst="rect">
            <a:avLst/>
          </a:prstGeom>
        </p:spPr>
        <p:txBody>
          <a:bodyPr/>
          <a:lstStyle>
            <a:lvl1pPr eaLnBrk="1" hangingPunct="1">
              <a:defRPr>
                <a:solidFill>
                  <a:srgbClr val="000000"/>
                </a:solidFill>
              </a:defRPr>
            </a:lvl1pPr>
          </a:lstStyle>
          <a:p>
            <a:pPr>
              <a:defRPr/>
            </a:pPr>
            <a:endParaRPr lang="en-GB" altLang="zh-CN"/>
          </a:p>
        </p:txBody>
      </p:sp>
      <p:sp>
        <p:nvSpPr>
          <p:cNvPr id="5" name="灯片编号占位符 4"/>
          <p:cNvSpPr>
            <a:spLocks noGrp="1"/>
          </p:cNvSpPr>
          <p:nvPr>
            <p:ph type="sldNum" sz="quarter" idx="11"/>
          </p:nvPr>
        </p:nvSpPr>
        <p:spPr>
          <a:xfrm>
            <a:off x="39688" y="6553200"/>
            <a:ext cx="795337" cy="2286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r>
              <a:rPr lang="en-US" altLang="zh-CN"/>
              <a:t>Slide </a:t>
            </a:r>
            <a:fld id="{726D0C1F-A791-44F3-A1CA-731858D049B5}" type="slidenum">
              <a:rPr lang="en-US" altLang="zh-CN"/>
              <a:pPr/>
              <a:t>‹#›</a:t>
            </a:fld>
            <a:endParaRPr lang="en-US" altLang="zh-CN"/>
          </a:p>
        </p:txBody>
      </p:sp>
      <p:sp>
        <p:nvSpPr>
          <p:cNvPr id="6" name="日期占位符 5"/>
          <p:cNvSpPr>
            <a:spLocks noGrp="1"/>
          </p:cNvSpPr>
          <p:nvPr>
            <p:ph type="dt" sz="half" idx="12"/>
          </p:nvPr>
        </p:nvSpPr>
        <p:spPr>
          <a:xfrm>
            <a:off x="39688" y="6311900"/>
            <a:ext cx="795337" cy="241300"/>
          </a:xfrm>
          <a:prstGeom prst="rect">
            <a:avLst/>
          </a:prstGeom>
        </p:spPr>
        <p:txBody>
          <a:bodyPr/>
          <a:lstStyle>
            <a:lvl1pPr eaLnBrk="1" hangingPunct="1">
              <a:defRPr>
                <a:solidFill>
                  <a:srgbClr val="000000"/>
                </a:solidFill>
              </a:defRPr>
            </a:lvl1pPr>
          </a:lstStyle>
          <a:p>
            <a:pPr>
              <a:defRPr/>
            </a:pPr>
            <a:endParaRPr lang="en-GB"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1989138"/>
            <a:ext cx="3852862"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2350" y="1989138"/>
            <a:ext cx="3854450"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7" name="直接连接符 6"/>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cxnSp>
        <p:nvCxnSpPr>
          <p:cNvPr id="3" name="直接连接符 2"/>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bwMode="auto">
          <a:xfrm>
            <a:off x="1835150" y="274638"/>
            <a:ext cx="6851650" cy="1143000"/>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2099" name="Rectangle 3"/>
          <p:cNvSpPr>
            <a:spLocks noGrp="1" noChangeArrowheads="1"/>
          </p:cNvSpPr>
          <p:nvPr>
            <p:ph type="body" idx="1"/>
          </p:nvPr>
        </p:nvSpPr>
        <p:spPr bwMode="auto">
          <a:xfrm>
            <a:off x="827088" y="1989138"/>
            <a:ext cx="7859712" cy="4319587"/>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583"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7" r:id="rId13"/>
    <p:sldLayoutId id="2147484590" r:id="rId14"/>
  </p:sldLayoutIdLst>
  <p:transition>
    <p:randomBar dir="vert"/>
  </p:transition>
  <p:timing>
    <p:tnLst>
      <p:par>
        <p:cTn id="1" dur="indefinite" restart="never" nodeType="tmRoot"/>
      </p:par>
    </p:tnLst>
  </p:timing>
  <p:txStyles>
    <p:title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66555" y="2303875"/>
            <a:ext cx="8134350" cy="1440160"/>
          </a:xfrm>
        </p:spPr>
        <p:txBody>
          <a:bodyPr/>
          <a:lstStyle/>
          <a:p>
            <a:pPr>
              <a:lnSpc>
                <a:spcPct val="150000"/>
              </a:lnSpc>
            </a:pPr>
            <a:r>
              <a:rPr lang="zh-CN" altLang="en-US" sz="4400" dirty="0" smtClean="0">
                <a:solidFill>
                  <a:srgbClr val="FF0000"/>
                </a:solidFill>
                <a:latin typeface="+mj-ea"/>
              </a:rPr>
              <a:t>结晶学与工业结晶</a:t>
            </a:r>
            <a:r>
              <a:rPr lang="en-US" altLang="zh-CN" sz="4400" dirty="0" smtClean="0">
                <a:solidFill>
                  <a:srgbClr val="FF0000"/>
                </a:solidFill>
                <a:latin typeface="+mj-ea"/>
              </a:rPr>
              <a:t>---</a:t>
            </a:r>
            <a:r>
              <a:rPr lang="zh-CN" altLang="en-US" sz="4400" dirty="0" smtClean="0">
                <a:solidFill>
                  <a:srgbClr val="FF0000"/>
                </a:solidFill>
                <a:latin typeface="+mj-ea"/>
              </a:rPr>
              <a:t>绪论</a:t>
            </a:r>
            <a:endParaRPr lang="zh-CN" altLang="en-US" sz="4400" dirty="0">
              <a:solidFill>
                <a:srgbClr val="FF0000"/>
              </a:solidFill>
              <a:effectLst/>
              <a:latin typeface="微软雅黑" panose="020B0503020204020204" pitchFamily="34" charset="-122"/>
              <a:ea typeface="微软雅黑" panose="020B0503020204020204" pitchFamily="34" charset="-122"/>
            </a:endParaRPr>
          </a:p>
        </p:txBody>
      </p:sp>
      <p:sp>
        <p:nvSpPr>
          <p:cNvPr id="5" name="TextBox 4"/>
          <p:cNvSpPr txBox="1"/>
          <p:nvPr/>
        </p:nvSpPr>
        <p:spPr>
          <a:xfrm>
            <a:off x="3851920" y="4059070"/>
            <a:ext cx="1415772" cy="584775"/>
          </a:xfrm>
          <a:prstGeom prst="rect">
            <a:avLst/>
          </a:prstGeom>
          <a:noFill/>
        </p:spPr>
        <p:txBody>
          <a:bodyPr wrap="none" rtlCol="0">
            <a:spAutoFit/>
          </a:bodyPr>
          <a:lstStyle/>
          <a:p>
            <a:r>
              <a:rPr lang="zh-CN" altLang="en-US" sz="3200" b="1" dirty="0" smtClean="0">
                <a:solidFill>
                  <a:schemeClr val="accent6"/>
                </a:solidFill>
                <a:latin typeface="微软雅黑" pitchFamily="34" charset="-122"/>
                <a:ea typeface="微软雅黑" pitchFamily="34" charset="-122"/>
              </a:rPr>
              <a:t>孙玉柱</a:t>
            </a:r>
            <a:endParaRPr lang="en-US" altLang="zh-CN" sz="3200" b="1" dirty="0" smtClean="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84923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descr="Image1"/>
          <p:cNvPicPr>
            <a:picLocks noGrp="1" noChangeAspect="1" noChangeArrowheads="1"/>
          </p:cNvPicPr>
          <p:nvPr>
            <p:ph idx="1"/>
          </p:nvPr>
        </p:nvPicPr>
        <p:blipFill>
          <a:blip r:embed="rId2" cstate="print"/>
          <a:srcRect/>
          <a:stretch>
            <a:fillRect/>
          </a:stretch>
        </p:blipFill>
        <p:spPr>
          <a:xfrm>
            <a:off x="457200" y="1143000"/>
            <a:ext cx="3810000" cy="4724400"/>
          </a:xfrm>
        </p:spPr>
      </p:pic>
      <p:pic>
        <p:nvPicPr>
          <p:cNvPr id="27651" name="Picture 7" descr="圣诞3"/>
          <p:cNvPicPr>
            <a:picLocks noChangeAspect="1" noChangeArrowheads="1"/>
          </p:cNvPicPr>
          <p:nvPr/>
        </p:nvPicPr>
        <p:blipFill>
          <a:blip r:embed="rId3" cstate="print"/>
          <a:srcRect/>
          <a:stretch>
            <a:fillRect/>
          </a:stretch>
        </p:blipFill>
        <p:spPr bwMode="auto">
          <a:xfrm>
            <a:off x="4724400" y="1144588"/>
            <a:ext cx="4114800" cy="4722812"/>
          </a:xfrm>
          <a:prstGeom prst="rect">
            <a:avLst/>
          </a:prstGeom>
          <a:noFill/>
          <a:ln w="9525">
            <a:noFill/>
            <a:miter lim="800000"/>
            <a:headEnd/>
            <a:tailEnd/>
          </a:ln>
        </p:spPr>
      </p:pic>
    </p:spTree>
  </p:cSld>
  <p:clrMapOvr>
    <a:masterClrMapping/>
  </p:clrMapOvr>
  <p:transition>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i="1" dirty="0" smtClean="0">
                <a:solidFill>
                  <a:srgbClr val="CC3300"/>
                </a:solidFill>
              </a:rPr>
              <a:t>课程简介</a:t>
            </a:r>
            <a:endParaRPr lang="zh-CN" altLang="en-US" sz="4000" dirty="0"/>
          </a:p>
        </p:txBody>
      </p:sp>
      <p:sp>
        <p:nvSpPr>
          <p:cNvPr id="4" name="矩形 98305"/>
          <p:cNvSpPr>
            <a:spLocks noChangeArrowheads="1"/>
          </p:cNvSpPr>
          <p:nvPr/>
        </p:nvSpPr>
        <p:spPr bwMode="auto">
          <a:xfrm>
            <a:off x="468313" y="1493785"/>
            <a:ext cx="8675687" cy="4678204"/>
          </a:xfrm>
          <a:prstGeom prst="rect">
            <a:avLst/>
          </a:prstGeom>
          <a:noFill/>
          <a:ln w="9525">
            <a:noFill/>
            <a:miter lim="800000"/>
            <a:headEnd/>
            <a:tailEnd/>
          </a:ln>
        </p:spPr>
        <p:txBody>
          <a:bodyPr>
            <a:spAutoFit/>
          </a:bodyPr>
          <a:lstStyle/>
          <a:p>
            <a:endParaRPr lang="en-US" altLang="zh-CN" sz="1800" dirty="0">
              <a:solidFill>
                <a:schemeClr val="tx2"/>
              </a:solidFill>
            </a:endParaRPr>
          </a:p>
          <a:p>
            <a:endParaRPr lang="zh-CN" altLang="en-US" sz="2800" b="1" i="1" dirty="0">
              <a:solidFill>
                <a:srgbClr val="CC3300"/>
              </a:solidFill>
            </a:endParaRPr>
          </a:p>
          <a:p>
            <a:r>
              <a:rPr lang="zh-CN" altLang="en-US" sz="2800" b="1" dirty="0">
                <a:solidFill>
                  <a:srgbClr val="080808"/>
                </a:solidFill>
              </a:rPr>
              <a:t>结晶学：以晶体为研究对象，主要研究晶体的对称规律。研究的是晶体的共同规律，不涉及具体的晶体种类。</a:t>
            </a:r>
          </a:p>
          <a:p>
            <a:r>
              <a:rPr lang="zh-CN" altLang="en-US" sz="2800" b="1" dirty="0">
                <a:solidFill>
                  <a:srgbClr val="FF0000"/>
                </a:solidFill>
              </a:rPr>
              <a:t>   特点：空间性、抽象性、逻辑性、理性、共性</a:t>
            </a:r>
          </a:p>
          <a:p>
            <a:endParaRPr lang="zh-CN" altLang="en-US" sz="2800" b="1" dirty="0">
              <a:solidFill>
                <a:srgbClr val="FF0000"/>
              </a:solidFill>
            </a:endParaRPr>
          </a:p>
          <a:p>
            <a:r>
              <a:rPr lang="zh-CN" altLang="en-US" sz="2800" b="1" dirty="0">
                <a:solidFill>
                  <a:srgbClr val="00000C"/>
                </a:solidFill>
              </a:rPr>
              <a:t>与后续矿物学形成明显的对比：</a:t>
            </a:r>
          </a:p>
          <a:p>
            <a:r>
              <a:rPr lang="zh-CN" altLang="en-US" sz="2800" b="1" dirty="0">
                <a:solidFill>
                  <a:srgbClr val="080808"/>
                </a:solidFill>
              </a:rPr>
              <a:t>矿物学：以</a:t>
            </a:r>
            <a:r>
              <a:rPr lang="zh-CN" altLang="en-US" sz="2800" b="1" dirty="0">
                <a:solidFill>
                  <a:srgbClr val="00000C"/>
                </a:solidFill>
              </a:rPr>
              <a:t>矿物晶体为研究对象，主要研究各具体矿物晶体的成分、形态、物理性质、成因特点等。</a:t>
            </a:r>
          </a:p>
          <a:p>
            <a:r>
              <a:rPr lang="zh-CN" altLang="en-US" sz="2800" b="1" dirty="0">
                <a:solidFill>
                  <a:srgbClr val="FF0000"/>
                </a:solidFill>
              </a:rPr>
              <a:t>   特点：经验性、具体性、归纳分类性、</a:t>
            </a:r>
            <a:r>
              <a:rPr lang="zh-CN" altLang="en-US" sz="2800" b="1" dirty="0">
                <a:solidFill>
                  <a:srgbClr val="FF0000"/>
                </a:solidFill>
                <a:latin typeface="Arial Narrow" pitchFamily="34" charset="0"/>
              </a:rPr>
              <a:t>感性</a:t>
            </a:r>
            <a:r>
              <a:rPr lang="zh-CN" altLang="en-US" b="1" dirty="0">
                <a:solidFill>
                  <a:srgbClr val="FF0000"/>
                </a:solidFill>
                <a:latin typeface="Arial Narrow" pitchFamily="34" charset="0"/>
              </a:rPr>
              <a:t>、</a:t>
            </a:r>
            <a:r>
              <a:rPr lang="zh-CN" altLang="en-US" sz="2800" b="1" dirty="0">
                <a:solidFill>
                  <a:srgbClr val="FF0000"/>
                </a:solidFill>
              </a:rPr>
              <a:t>个性</a:t>
            </a:r>
          </a:p>
        </p:txBody>
      </p:sp>
    </p:spTree>
  </p:cSld>
  <p:clrMapOvr>
    <a:masterClrMapping/>
  </p:clrMapOvr>
  <p:transition>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296525" y="2209800"/>
            <a:ext cx="8610600" cy="4648200"/>
          </a:xfrm>
        </p:spPr>
        <p:txBody>
          <a:bodyPr/>
          <a:lstStyle/>
          <a:p>
            <a:pPr eaLnBrk="1" hangingPunct="1">
              <a:lnSpc>
                <a:spcPct val="130000"/>
              </a:lnSpc>
              <a:buFontTx/>
              <a:buNone/>
            </a:pPr>
            <a:r>
              <a:rPr lang="en-US" altLang="zh-CN" sz="2800" b="1" dirty="0" smtClean="0">
                <a:latin typeface="黑体" pitchFamily="49" charset="-122"/>
                <a:ea typeface="黑体" pitchFamily="49" charset="-122"/>
              </a:rPr>
              <a:t>      </a:t>
            </a:r>
            <a:r>
              <a:rPr lang="zh-CN" altLang="en-US" sz="2800" b="1" dirty="0" smtClean="0">
                <a:latin typeface="黑体" pitchFamily="49" charset="-122"/>
                <a:ea typeface="黑体" pitchFamily="49" charset="-122"/>
              </a:rPr>
              <a:t>矿物学家最早是为了研究矿物学而去研究结晶学，但是随着生产实践的发展，人们从研究自然矿物晶体到研究实验室中晶体，作为有特殊用途的人造晶体大量从实验室中产生，结晶学逐渐从矿物学中分离形成了一门独立的学科，但是结晶学在矿物学中的地位并没有削弱，依然占有很重要的部分。</a:t>
            </a:r>
          </a:p>
        </p:txBody>
      </p:sp>
      <p:sp>
        <p:nvSpPr>
          <p:cNvPr id="31747" name="矩形 3"/>
          <p:cNvSpPr>
            <a:spLocks noChangeArrowheads="1"/>
          </p:cNvSpPr>
          <p:nvPr/>
        </p:nvSpPr>
        <p:spPr bwMode="auto">
          <a:xfrm>
            <a:off x="2388110" y="638690"/>
            <a:ext cx="4301177" cy="707886"/>
          </a:xfrm>
          <a:prstGeom prst="rect">
            <a:avLst/>
          </a:prstGeom>
          <a:noFill/>
          <a:ln w="9525">
            <a:noFill/>
            <a:miter lim="800000"/>
            <a:headEnd/>
            <a:tailEnd/>
          </a:ln>
        </p:spPr>
        <p:txBody>
          <a:bodyPr wrap="none">
            <a:spAutoFit/>
          </a:bodyPr>
          <a:lstStyle/>
          <a:p>
            <a:pPr algn="ctr"/>
            <a:r>
              <a:rPr lang="zh-CN" altLang="en-US" sz="4000" b="1" dirty="0" smtClean="0">
                <a:solidFill>
                  <a:srgbClr val="CC0000"/>
                </a:solidFill>
                <a:effectLst>
                  <a:outerShdw blurRad="38100" dist="38100" dir="2700000" algn="tl">
                    <a:srgbClr val="C0C0C0"/>
                  </a:outerShdw>
                </a:effectLst>
                <a:latin typeface="+mj-lt"/>
                <a:ea typeface="+mj-ea"/>
                <a:cs typeface="+mj-cs"/>
              </a:rPr>
              <a:t>结晶学</a:t>
            </a:r>
            <a:r>
              <a:rPr lang="zh-CN" altLang="en-US" sz="4000" b="1" dirty="0">
                <a:solidFill>
                  <a:srgbClr val="CC0000"/>
                </a:solidFill>
                <a:effectLst>
                  <a:outerShdw blurRad="38100" dist="38100" dir="2700000" algn="tl">
                    <a:srgbClr val="C0C0C0"/>
                  </a:outerShdw>
                </a:effectLst>
                <a:latin typeface="+mj-lt"/>
                <a:ea typeface="+mj-ea"/>
                <a:cs typeface="+mj-cs"/>
              </a:rPr>
              <a:t>的发展历史</a:t>
            </a:r>
          </a:p>
        </p:txBody>
      </p:sp>
    </p:spTree>
  </p:cSld>
  <p:clrMapOvr>
    <a:masterClrMapping/>
  </p:clrMapOvr>
  <p:transition>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矩形 3"/>
          <p:cNvSpPr>
            <a:spLocks noChangeArrowheads="1"/>
          </p:cNvSpPr>
          <p:nvPr/>
        </p:nvSpPr>
        <p:spPr bwMode="auto">
          <a:xfrm>
            <a:off x="2388111" y="638690"/>
            <a:ext cx="4301177" cy="707886"/>
          </a:xfrm>
          <a:prstGeom prst="rect">
            <a:avLst/>
          </a:prstGeom>
          <a:noFill/>
          <a:ln w="9525">
            <a:noFill/>
            <a:miter lim="800000"/>
            <a:headEnd/>
            <a:tailEnd/>
          </a:ln>
        </p:spPr>
        <p:txBody>
          <a:bodyPr wrap="none">
            <a:spAutoFit/>
          </a:bodyPr>
          <a:lstStyle/>
          <a:p>
            <a:pPr algn="ctr"/>
            <a:r>
              <a:rPr lang="zh-CN" altLang="en-US" sz="4000" b="1" dirty="0" smtClean="0">
                <a:solidFill>
                  <a:srgbClr val="C00000"/>
                </a:solidFill>
                <a:latin typeface="黑体" pitchFamily="49" charset="-122"/>
                <a:ea typeface="黑体" pitchFamily="49" charset="-122"/>
              </a:rPr>
              <a:t>结晶学</a:t>
            </a:r>
            <a:r>
              <a:rPr lang="zh-CN" altLang="en-US" sz="4000" b="1" dirty="0">
                <a:solidFill>
                  <a:srgbClr val="C00000"/>
                </a:solidFill>
                <a:latin typeface="黑体" pitchFamily="49" charset="-122"/>
                <a:ea typeface="黑体" pitchFamily="49" charset="-122"/>
              </a:rPr>
              <a:t>的发展历史</a:t>
            </a:r>
          </a:p>
        </p:txBody>
      </p:sp>
      <p:sp>
        <p:nvSpPr>
          <p:cNvPr id="5" name="文本占位符 104450"/>
          <p:cNvSpPr>
            <a:spLocks noGrp="1" noChangeArrowheads="1"/>
          </p:cNvSpPr>
          <p:nvPr>
            <p:ph idx="1"/>
          </p:nvPr>
        </p:nvSpPr>
        <p:spPr>
          <a:xfrm>
            <a:off x="476545" y="2033845"/>
            <a:ext cx="8135938" cy="4248150"/>
          </a:xfrm>
        </p:spPr>
        <p:txBody>
          <a:bodyPr/>
          <a:lstStyle/>
          <a:p>
            <a:pPr eaLnBrk="1" hangingPunct="1">
              <a:buFont typeface="Wingdings" pitchFamily="2" charset="2"/>
              <a:buNone/>
            </a:pPr>
            <a:r>
              <a:rPr lang="en-US" altLang="zh-CN" sz="2400" b="1" dirty="0" smtClean="0">
                <a:solidFill>
                  <a:srgbClr val="CC3300"/>
                </a:solidFill>
              </a:rPr>
              <a:t>        </a:t>
            </a:r>
            <a:r>
              <a:rPr lang="zh-CN" altLang="en-US" sz="2400" b="1" dirty="0" smtClean="0">
                <a:solidFill>
                  <a:srgbClr val="CC3300"/>
                </a:solidFill>
              </a:rPr>
              <a:t>结晶学始于</a:t>
            </a:r>
            <a:r>
              <a:rPr lang="en-US" altLang="zh-CN" sz="2400" b="1" dirty="0" smtClean="0">
                <a:solidFill>
                  <a:srgbClr val="CC3300"/>
                </a:solidFill>
              </a:rPr>
              <a:t>17</a:t>
            </a:r>
            <a:r>
              <a:rPr lang="zh-CN" altLang="en-US" sz="2400" b="1" dirty="0" smtClean="0">
                <a:solidFill>
                  <a:srgbClr val="CC3300"/>
                </a:solidFill>
              </a:rPr>
              <a:t>世纪中叶人类的矿业活动。</a:t>
            </a:r>
          </a:p>
          <a:p>
            <a:pPr eaLnBrk="1" hangingPunct="1"/>
            <a:r>
              <a:rPr lang="en-US" altLang="zh-CN" sz="2400" b="1" dirty="0" smtClean="0">
                <a:solidFill>
                  <a:srgbClr val="080808"/>
                </a:solidFill>
              </a:rPr>
              <a:t>17—18</a:t>
            </a:r>
            <a:r>
              <a:rPr lang="zh-CN" altLang="en-US" sz="2400" b="1" dirty="0" smtClean="0">
                <a:solidFill>
                  <a:srgbClr val="080808"/>
                </a:solidFill>
              </a:rPr>
              <a:t>世纪：以研究晶体形态为主，也初步推测研究晶体内部结构的几何规律；这一阶段主要以数学为工具。</a:t>
            </a:r>
          </a:p>
          <a:p>
            <a:pPr eaLnBrk="1" hangingPunct="1"/>
            <a:r>
              <a:rPr lang="en-US" altLang="zh-CN" sz="2400" b="1" dirty="0" smtClean="0">
                <a:solidFill>
                  <a:srgbClr val="080808"/>
                </a:solidFill>
              </a:rPr>
              <a:t>19</a:t>
            </a:r>
            <a:r>
              <a:rPr lang="zh-CN" altLang="en-US" sz="2400" b="1" dirty="0" smtClean="0">
                <a:solidFill>
                  <a:srgbClr val="080808"/>
                </a:solidFill>
              </a:rPr>
              <a:t>世纪末</a:t>
            </a:r>
            <a:r>
              <a:rPr lang="en-US" altLang="zh-CN" sz="2400" b="1" dirty="0" smtClean="0">
                <a:solidFill>
                  <a:srgbClr val="080808"/>
                </a:solidFill>
              </a:rPr>
              <a:t>—20</a:t>
            </a:r>
            <a:r>
              <a:rPr lang="zh-CN" altLang="en-US" sz="2400" b="1" dirty="0" smtClean="0">
                <a:solidFill>
                  <a:srgbClr val="080808"/>
                </a:solidFill>
              </a:rPr>
              <a:t>世纪初：</a:t>
            </a:r>
            <a:r>
              <a:rPr lang="en-US" altLang="zh-CN" sz="2400" b="1" dirty="0" smtClean="0">
                <a:solidFill>
                  <a:srgbClr val="080808"/>
                </a:solidFill>
              </a:rPr>
              <a:t>X</a:t>
            </a:r>
            <a:r>
              <a:rPr lang="zh-CN" altLang="en-US" sz="2400" b="1" dirty="0" smtClean="0">
                <a:solidFill>
                  <a:srgbClr val="080808"/>
                </a:solidFill>
              </a:rPr>
              <a:t>射线的发现及其对晶体结构的测量，进入晶体内部结构研究阶段；</a:t>
            </a:r>
          </a:p>
          <a:p>
            <a:pPr eaLnBrk="1" hangingPunct="1"/>
            <a:r>
              <a:rPr lang="en-US" altLang="zh-CN" sz="2400" b="1" dirty="0" smtClean="0">
                <a:solidFill>
                  <a:srgbClr val="080808"/>
                </a:solidFill>
              </a:rPr>
              <a:t>20</a:t>
            </a:r>
            <a:r>
              <a:rPr lang="zh-CN" altLang="en-US" sz="2400" b="1" dirty="0" smtClean="0">
                <a:solidFill>
                  <a:srgbClr val="080808"/>
                </a:solidFill>
              </a:rPr>
              <a:t>世纪</a:t>
            </a:r>
            <a:r>
              <a:rPr lang="en-US" altLang="zh-CN" sz="2400" b="1" dirty="0" smtClean="0">
                <a:solidFill>
                  <a:srgbClr val="080808"/>
                </a:solidFill>
              </a:rPr>
              <a:t>70</a:t>
            </a:r>
            <a:r>
              <a:rPr lang="zh-CN" altLang="en-US" sz="2400" b="1" dirty="0" smtClean="0">
                <a:solidFill>
                  <a:srgbClr val="080808"/>
                </a:solidFill>
              </a:rPr>
              <a:t>年代以来：透射电镜研究晶体内部超微结构细节；</a:t>
            </a:r>
          </a:p>
          <a:p>
            <a:pPr eaLnBrk="1" hangingPunct="1"/>
            <a:r>
              <a:rPr lang="en-US" altLang="zh-CN" sz="2400" b="1" dirty="0" smtClean="0">
                <a:solidFill>
                  <a:srgbClr val="080808"/>
                </a:solidFill>
              </a:rPr>
              <a:t>20</a:t>
            </a:r>
            <a:r>
              <a:rPr lang="zh-CN" altLang="en-US" sz="2400" b="1" dirty="0" smtClean="0">
                <a:solidFill>
                  <a:srgbClr val="080808"/>
                </a:solidFill>
              </a:rPr>
              <a:t>世纪</a:t>
            </a:r>
            <a:r>
              <a:rPr lang="en-US" altLang="zh-CN" sz="2400" b="1" dirty="0" smtClean="0">
                <a:solidFill>
                  <a:srgbClr val="080808"/>
                </a:solidFill>
              </a:rPr>
              <a:t>80</a:t>
            </a:r>
            <a:r>
              <a:rPr lang="zh-CN" altLang="en-US" sz="2400" b="1" dirty="0" smtClean="0">
                <a:solidFill>
                  <a:srgbClr val="080808"/>
                </a:solidFill>
              </a:rPr>
              <a:t>年代，发现准晶体，开辟了晶体对称理论新领域。</a:t>
            </a:r>
          </a:p>
        </p:txBody>
      </p:sp>
    </p:spTree>
  </p:cSld>
  <p:clrMapOvr>
    <a:masterClrMapping/>
  </p:clrMapOvr>
  <p:transition>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431540" y="1683177"/>
            <a:ext cx="8229600" cy="5256213"/>
          </a:xfrm>
        </p:spPr>
        <p:txBody>
          <a:bodyPr/>
          <a:lstStyle/>
          <a:p>
            <a:pPr eaLnBrk="1" hangingPunct="1">
              <a:lnSpc>
                <a:spcPct val="150000"/>
              </a:lnSpc>
              <a:spcBef>
                <a:spcPct val="0"/>
              </a:spcBef>
              <a:buFont typeface="Wingdings" pitchFamily="2" charset="2"/>
              <a:buChar char="Ø"/>
            </a:pPr>
            <a:r>
              <a:rPr lang="zh-CN" altLang="en-US" sz="2800" b="1" dirty="0" smtClean="0">
                <a:latin typeface="黑体" pitchFamily="49" charset="-122"/>
                <a:ea typeface="黑体" pitchFamily="49" charset="-122"/>
              </a:rPr>
              <a:t>几何结晶学－研究晶体宏观形态几何规律，主要是对称规律。</a:t>
            </a:r>
          </a:p>
          <a:p>
            <a:pPr eaLnBrk="1" hangingPunct="1">
              <a:lnSpc>
                <a:spcPct val="150000"/>
              </a:lnSpc>
              <a:spcBef>
                <a:spcPct val="0"/>
              </a:spcBef>
              <a:buFont typeface="Wingdings" pitchFamily="2" charset="2"/>
              <a:buChar char="Ø"/>
            </a:pPr>
            <a:r>
              <a:rPr lang="zh-CN" altLang="en-US" sz="2800" b="1" dirty="0" smtClean="0">
                <a:latin typeface="黑体" pitchFamily="49" charset="-122"/>
                <a:ea typeface="黑体" pitchFamily="49" charset="-122"/>
              </a:rPr>
              <a:t>晶体结构学－研究晶体内部结构几何规律及缺陷。</a:t>
            </a:r>
          </a:p>
          <a:p>
            <a:pPr eaLnBrk="1" hangingPunct="1">
              <a:lnSpc>
                <a:spcPct val="150000"/>
              </a:lnSpc>
              <a:spcBef>
                <a:spcPct val="0"/>
              </a:spcBef>
              <a:buFont typeface="Wingdings" pitchFamily="2" charset="2"/>
              <a:buChar char="Ø"/>
            </a:pPr>
            <a:r>
              <a:rPr lang="zh-CN" altLang="en-US" sz="2800" b="1" dirty="0" smtClean="0">
                <a:latin typeface="黑体" pitchFamily="49" charset="-122"/>
                <a:ea typeface="黑体" pitchFamily="49" charset="-122"/>
              </a:rPr>
              <a:t>晶体化学－研究晶体成分与结构的关系。</a:t>
            </a:r>
          </a:p>
          <a:p>
            <a:pPr eaLnBrk="1" hangingPunct="1">
              <a:lnSpc>
                <a:spcPct val="150000"/>
              </a:lnSpc>
              <a:spcBef>
                <a:spcPct val="0"/>
              </a:spcBef>
              <a:buFont typeface="Wingdings" pitchFamily="2" charset="2"/>
              <a:buChar char="Ø"/>
            </a:pPr>
            <a:r>
              <a:rPr lang="zh-CN" altLang="en-US" sz="2800" b="1" dirty="0" smtClean="0">
                <a:latin typeface="黑体" pitchFamily="49" charset="-122"/>
                <a:ea typeface="黑体" pitchFamily="49" charset="-122"/>
              </a:rPr>
              <a:t>晶体生长学－研究晶体生长机理及其影响因素。</a:t>
            </a:r>
          </a:p>
          <a:p>
            <a:pPr eaLnBrk="1" hangingPunct="1">
              <a:lnSpc>
                <a:spcPct val="150000"/>
              </a:lnSpc>
              <a:spcBef>
                <a:spcPct val="0"/>
              </a:spcBef>
              <a:buFont typeface="Wingdings" pitchFamily="2" charset="2"/>
              <a:buChar char="Ø"/>
            </a:pPr>
            <a:r>
              <a:rPr lang="zh-CN" altLang="en-US" sz="2800" b="1" dirty="0" smtClean="0">
                <a:latin typeface="黑体" pitchFamily="49" charset="-122"/>
                <a:ea typeface="黑体" pitchFamily="49" charset="-122"/>
              </a:rPr>
              <a:t>晶体物理学－研究晶体物理性质及其产生机理。 </a:t>
            </a:r>
          </a:p>
          <a:p>
            <a:pPr eaLnBrk="1" hangingPunct="1">
              <a:lnSpc>
                <a:spcPct val="150000"/>
              </a:lnSpc>
              <a:spcBef>
                <a:spcPct val="0"/>
              </a:spcBef>
              <a:buFontTx/>
              <a:buNone/>
            </a:pPr>
            <a:r>
              <a:rPr lang="zh-CN" altLang="en-US" sz="2800" b="1" dirty="0" smtClean="0">
                <a:solidFill>
                  <a:srgbClr val="C00000"/>
                </a:solidFill>
                <a:latin typeface="黑体" pitchFamily="49" charset="-122"/>
                <a:ea typeface="黑体" pitchFamily="49" charset="-122"/>
              </a:rPr>
              <a:t>而我们这门课程主要研究的是几何结晶学</a:t>
            </a:r>
            <a:r>
              <a:rPr lang="en-US" altLang="zh-CN" sz="2800" b="1" dirty="0" smtClean="0">
                <a:solidFill>
                  <a:srgbClr val="C00000"/>
                </a:solidFill>
                <a:latin typeface="黑体" pitchFamily="49" charset="-122"/>
                <a:ea typeface="黑体" pitchFamily="49" charset="-122"/>
              </a:rPr>
              <a:t>\</a:t>
            </a:r>
            <a:r>
              <a:rPr lang="zh-CN" altLang="en-US" sz="2800" dirty="0" smtClean="0">
                <a:solidFill>
                  <a:srgbClr val="C00000"/>
                </a:solidFill>
                <a:latin typeface="黑体" pitchFamily="49" charset="-122"/>
                <a:ea typeface="黑体" pitchFamily="49" charset="-122"/>
              </a:rPr>
              <a:t>晶体生长</a:t>
            </a:r>
            <a:r>
              <a:rPr lang="zh-CN" altLang="en-US" sz="2800" b="1" dirty="0" smtClean="0">
                <a:solidFill>
                  <a:srgbClr val="C00000"/>
                </a:solidFill>
                <a:latin typeface="黑体" pitchFamily="49" charset="-122"/>
                <a:ea typeface="黑体" pitchFamily="49" charset="-122"/>
              </a:rPr>
              <a:t>。</a:t>
            </a:r>
            <a:endParaRPr lang="en-US" altLang="zh-CN" sz="2800" dirty="0" smtClean="0">
              <a:solidFill>
                <a:srgbClr val="C00000"/>
              </a:solidFill>
              <a:latin typeface="黑体" pitchFamily="49" charset="-122"/>
              <a:ea typeface="黑体" pitchFamily="49" charset="-122"/>
            </a:endParaRPr>
          </a:p>
        </p:txBody>
      </p:sp>
      <p:sp>
        <p:nvSpPr>
          <p:cNvPr id="32771" name="矩形 3"/>
          <p:cNvSpPr>
            <a:spLocks noChangeArrowheads="1"/>
          </p:cNvSpPr>
          <p:nvPr/>
        </p:nvSpPr>
        <p:spPr bwMode="auto">
          <a:xfrm>
            <a:off x="1736685" y="368660"/>
            <a:ext cx="6705600" cy="708025"/>
          </a:xfrm>
          <a:prstGeom prst="rect">
            <a:avLst/>
          </a:prstGeom>
          <a:noFill/>
          <a:ln w="9525">
            <a:noFill/>
            <a:miter lim="800000"/>
            <a:headEnd/>
            <a:tailEnd/>
          </a:ln>
        </p:spPr>
        <p:txBody>
          <a:bodyPr>
            <a:spAutoFit/>
          </a:bodyPr>
          <a:lstStyle/>
          <a:p>
            <a:r>
              <a:rPr lang="zh-CN" altLang="en-US" sz="4000" b="1" dirty="0" smtClean="0">
                <a:solidFill>
                  <a:srgbClr val="C00000"/>
                </a:solidFill>
                <a:latin typeface="黑体" pitchFamily="49" charset="-122"/>
                <a:ea typeface="黑体" pitchFamily="49" charset="-122"/>
              </a:rPr>
              <a:t>结晶学</a:t>
            </a:r>
            <a:r>
              <a:rPr lang="zh-CN" altLang="en-US" sz="4000" b="1" dirty="0">
                <a:solidFill>
                  <a:srgbClr val="C00000"/>
                </a:solidFill>
                <a:latin typeface="黑体" pitchFamily="49" charset="-122"/>
                <a:ea typeface="黑体" pitchFamily="49" charset="-122"/>
              </a:rPr>
              <a:t>的分支学科</a:t>
            </a:r>
          </a:p>
        </p:txBody>
      </p:sp>
    </p:spTree>
  </p:cSld>
  <p:clrMapOvr>
    <a:masterClrMapping/>
  </p:clrMapOvr>
  <p:transition>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solidFill>
                  <a:srgbClr val="FF3300"/>
                </a:solidFill>
              </a:rPr>
              <a:t>工业结晶</a:t>
            </a:r>
          </a:p>
        </p:txBody>
      </p:sp>
      <p:sp>
        <p:nvSpPr>
          <p:cNvPr id="7171" name="Rectangle 3"/>
          <p:cNvSpPr>
            <a:spLocks noGrp="1" noChangeArrowheads="1"/>
          </p:cNvSpPr>
          <p:nvPr>
            <p:ph type="body" idx="1"/>
          </p:nvPr>
        </p:nvSpPr>
        <p:spPr>
          <a:xfrm>
            <a:off x="685800" y="1773238"/>
            <a:ext cx="7772400" cy="4322762"/>
          </a:xfrm>
        </p:spPr>
        <p:txBody>
          <a:bodyPr/>
          <a:lstStyle/>
          <a:p>
            <a:pPr algn="just" eaLnBrk="1" hangingPunct="1"/>
            <a:r>
              <a:rPr kumimoji="0" lang="zh-CN" altLang="en-US" sz="3600" b="1" dirty="0" smtClean="0">
                <a:solidFill>
                  <a:schemeClr val="accent2"/>
                </a:solidFill>
              </a:rPr>
              <a:t>什么是工业结晶？</a:t>
            </a:r>
          </a:p>
          <a:p>
            <a:pPr lvl="1" algn="just" eaLnBrk="1" hangingPunct="1"/>
            <a:r>
              <a:rPr lang="zh-CN" altLang="en-US" sz="2800" dirty="0" smtClean="0">
                <a:solidFill>
                  <a:schemeClr val="accent2"/>
                </a:solidFill>
              </a:rPr>
              <a:t>结晶： 固体物质以晶体状态从蒸气、溶液或熔融物质中析出的过程。</a:t>
            </a:r>
            <a:endParaRPr lang="en-US" altLang="zh-CN" sz="2800" dirty="0" smtClean="0">
              <a:solidFill>
                <a:schemeClr val="accent2"/>
              </a:solidFill>
            </a:endParaRPr>
          </a:p>
          <a:p>
            <a:pPr lvl="1" algn="just" eaLnBrk="1" hangingPunct="1"/>
            <a:endParaRPr lang="en-US" altLang="zh-CN" sz="2800" dirty="0" smtClean="0">
              <a:solidFill>
                <a:schemeClr val="accent2"/>
              </a:solidFill>
            </a:endParaRPr>
          </a:p>
          <a:p>
            <a:pPr lvl="1" algn="just" eaLnBrk="1" hangingPunct="1"/>
            <a:r>
              <a:rPr lang="zh-CN" altLang="en-US" sz="2800" dirty="0" smtClean="0">
                <a:solidFill>
                  <a:schemeClr val="accent2"/>
                </a:solidFill>
              </a:rPr>
              <a:t>是化学工程的一个基本单元，研究晶体的形成的一般规律、过程速率、晶体产品生产过程控制技术和设备。</a:t>
            </a:r>
            <a:endParaRPr lang="en-US" altLang="zh-CN" sz="2800" dirty="0" smtClean="0">
              <a:solidFill>
                <a:schemeClr val="accent2"/>
              </a:solidFill>
            </a:endParaRPr>
          </a:p>
          <a:p>
            <a:pPr lvl="1" algn="just" eaLnBrk="1" hangingPunct="1"/>
            <a:endParaRPr lang="en-US" altLang="zh-CN" sz="2800" dirty="0" smtClean="0">
              <a:solidFill>
                <a:schemeClr val="accent2"/>
              </a:solidFill>
            </a:endParaRPr>
          </a:p>
          <a:p>
            <a:pPr lvl="1" algn="just" eaLnBrk="1" hangingPunct="1">
              <a:buNone/>
            </a:pPr>
            <a:endParaRPr lang="en-US" altLang="zh-CN" sz="2800" dirty="0" smtClean="0">
              <a:solidFill>
                <a:schemeClr val="accent2"/>
              </a:solidFill>
            </a:endParaRPr>
          </a:p>
          <a:p>
            <a:pPr lvl="1" algn="just" eaLnBrk="1" hangingPunct="1"/>
            <a:endParaRPr lang="en-US" altLang="zh-CN" sz="2800" dirty="0" smtClean="0">
              <a:solidFill>
                <a:schemeClr val="accent2"/>
              </a:solidFill>
            </a:endParaRPr>
          </a:p>
        </p:txBody>
      </p:sp>
    </p:spTree>
  </p:cSld>
  <p:clrMapOvr>
    <a:masterClrMapping/>
  </p:clrMapOvr>
  <p:transition>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solidFill>
                  <a:srgbClr val="FF3300"/>
                </a:solidFill>
              </a:rPr>
              <a:t>工业结晶</a:t>
            </a:r>
          </a:p>
        </p:txBody>
      </p:sp>
      <p:sp>
        <p:nvSpPr>
          <p:cNvPr id="7171" name="Rectangle 3"/>
          <p:cNvSpPr>
            <a:spLocks noGrp="1" noChangeArrowheads="1"/>
          </p:cNvSpPr>
          <p:nvPr>
            <p:ph type="body" idx="1"/>
          </p:nvPr>
        </p:nvSpPr>
        <p:spPr>
          <a:xfrm>
            <a:off x="685800" y="1773238"/>
            <a:ext cx="7772400" cy="4322762"/>
          </a:xfrm>
        </p:spPr>
        <p:txBody>
          <a:bodyPr/>
          <a:lstStyle/>
          <a:p>
            <a:pPr algn="just" eaLnBrk="1" hangingPunct="1"/>
            <a:r>
              <a:rPr kumimoji="0" lang="zh-CN" altLang="en-US" sz="3600" b="1" dirty="0" smtClean="0">
                <a:solidFill>
                  <a:schemeClr val="accent2"/>
                </a:solidFill>
              </a:rPr>
              <a:t>什么是工业结晶</a:t>
            </a:r>
          </a:p>
          <a:p>
            <a:pPr lvl="1" algn="just" eaLnBrk="1" hangingPunct="1"/>
            <a:r>
              <a:rPr kumimoji="0" lang="zh-CN" altLang="en-US" dirty="0" smtClean="0">
                <a:solidFill>
                  <a:schemeClr val="accent2"/>
                </a:solidFill>
              </a:rPr>
              <a:t>工业结晶主要研究“大批结晶”的形成过程，是在大批量晶体同时形成和成长的过程的控制技术。</a:t>
            </a:r>
            <a:endParaRPr kumimoji="0" lang="en-US" altLang="zh-CN" dirty="0" smtClean="0">
              <a:solidFill>
                <a:schemeClr val="accent2"/>
              </a:solidFill>
            </a:endParaRPr>
          </a:p>
          <a:p>
            <a:pPr lvl="1" algn="just" eaLnBrk="1" hangingPunct="1"/>
            <a:endParaRPr kumimoji="0" lang="zh-CN" altLang="en-US" dirty="0" smtClean="0">
              <a:solidFill>
                <a:schemeClr val="accent2"/>
              </a:solidFill>
            </a:endParaRPr>
          </a:p>
          <a:p>
            <a:pPr lvl="1" algn="just" eaLnBrk="1" hangingPunct="1"/>
            <a:r>
              <a:rPr kumimoji="0" lang="zh-CN" altLang="en-US" dirty="0" smtClean="0">
                <a:solidFill>
                  <a:schemeClr val="accent2"/>
                </a:solidFill>
              </a:rPr>
              <a:t>工业结晶，不同于结晶学，或晶体学。多少；快慢</a:t>
            </a:r>
            <a:endParaRPr kumimoji="0" lang="en-US" altLang="zh-CN" dirty="0" smtClean="0">
              <a:solidFill>
                <a:schemeClr val="accent2"/>
              </a:solidFill>
            </a:endParaRPr>
          </a:p>
          <a:p>
            <a:pPr lvl="1" algn="just" eaLnBrk="1" hangingPunct="1"/>
            <a:endParaRPr kumimoji="0" lang="en-US" altLang="zh-CN" b="1" dirty="0" smtClean="0">
              <a:solidFill>
                <a:schemeClr val="accent2"/>
              </a:solidFill>
            </a:endParaRPr>
          </a:p>
          <a:p>
            <a:pPr lvl="1" algn="just" eaLnBrk="1" hangingPunct="1">
              <a:buNone/>
            </a:pPr>
            <a:endParaRPr kumimoji="0" lang="zh-CN" altLang="en-US" b="1" dirty="0" smtClean="0">
              <a:solidFill>
                <a:schemeClr val="accent2"/>
              </a:solidFill>
            </a:endParaRPr>
          </a:p>
        </p:txBody>
      </p:sp>
    </p:spTree>
  </p:cSld>
  <p:clrMapOvr>
    <a:masterClrMapping/>
  </p:clrMapOvr>
  <p:transition>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solidFill>
                  <a:srgbClr val="FF3300"/>
                </a:solidFill>
              </a:rPr>
              <a:t>工业结晶</a:t>
            </a:r>
          </a:p>
        </p:txBody>
      </p:sp>
      <p:sp>
        <p:nvSpPr>
          <p:cNvPr id="7171" name="Rectangle 3"/>
          <p:cNvSpPr>
            <a:spLocks noGrp="1" noChangeArrowheads="1"/>
          </p:cNvSpPr>
          <p:nvPr>
            <p:ph type="body" idx="1"/>
          </p:nvPr>
        </p:nvSpPr>
        <p:spPr>
          <a:xfrm>
            <a:off x="685800" y="1773238"/>
            <a:ext cx="7772400" cy="4322762"/>
          </a:xfrm>
        </p:spPr>
        <p:txBody>
          <a:bodyPr/>
          <a:lstStyle/>
          <a:p>
            <a:pPr algn="just" eaLnBrk="1" hangingPunct="1"/>
            <a:r>
              <a:rPr kumimoji="0" lang="zh-CN" altLang="en-US" sz="3200" b="1" dirty="0" smtClean="0">
                <a:solidFill>
                  <a:schemeClr val="accent2"/>
                </a:solidFill>
                <a:effectLst/>
              </a:rPr>
              <a:t>工业结晶过程的研究，不仅仅是对晶体本身的研究，更重要的是外界操作条件和过程控制对结晶过程的影响，从而获得所需要的晶体特征。</a:t>
            </a:r>
            <a:endParaRPr kumimoji="0" lang="en-US" altLang="zh-CN" sz="3200" b="1" dirty="0" smtClean="0">
              <a:solidFill>
                <a:schemeClr val="accent2"/>
              </a:solidFill>
              <a:effectLst/>
            </a:endParaRPr>
          </a:p>
          <a:p>
            <a:pPr algn="just" eaLnBrk="1" hangingPunct="1"/>
            <a:endParaRPr lang="en-US" altLang="zh-CN" sz="3200" dirty="0" smtClean="0">
              <a:effectLst/>
            </a:endParaRPr>
          </a:p>
          <a:p>
            <a:pPr algn="just" eaLnBrk="1" hangingPunct="1"/>
            <a:r>
              <a:rPr lang="zh-CN" altLang="en-US" sz="3200" dirty="0" smtClean="0">
                <a:solidFill>
                  <a:schemeClr val="accent2"/>
                </a:solidFill>
                <a:effectLst/>
              </a:rPr>
              <a:t>体积内坐标，外坐标</a:t>
            </a:r>
          </a:p>
          <a:p>
            <a:pPr algn="just" eaLnBrk="1" hangingPunct="1"/>
            <a:endParaRPr lang="zh-CN" altLang="en-US" sz="3200" dirty="0" smtClean="0">
              <a:solidFill>
                <a:schemeClr val="accent2"/>
              </a:solidFill>
              <a:effectLst/>
            </a:endParaRPr>
          </a:p>
          <a:p>
            <a:pPr algn="just" eaLnBrk="1" hangingPunct="1"/>
            <a:endParaRPr lang="en-US" altLang="zh-CN" sz="3200" dirty="0" smtClean="0">
              <a:solidFill>
                <a:schemeClr val="accent2"/>
              </a:solidFill>
              <a:effectLst/>
            </a:endParaRPr>
          </a:p>
        </p:txBody>
      </p:sp>
    </p:spTree>
  </p:cSld>
  <p:clrMapOvr>
    <a:masterClrMapping/>
  </p:clrMapOvr>
  <p:transition>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solidFill>
                  <a:srgbClr val="FF3300"/>
                </a:solidFill>
              </a:rPr>
              <a:t>工业结晶</a:t>
            </a:r>
          </a:p>
        </p:txBody>
      </p:sp>
      <p:sp>
        <p:nvSpPr>
          <p:cNvPr id="7171" name="Rectangle 3"/>
          <p:cNvSpPr>
            <a:spLocks noGrp="1" noChangeArrowheads="1"/>
          </p:cNvSpPr>
          <p:nvPr>
            <p:ph type="body" idx="1"/>
          </p:nvPr>
        </p:nvSpPr>
        <p:spPr>
          <a:xfrm>
            <a:off x="685800" y="1773238"/>
            <a:ext cx="7772400" cy="4322762"/>
          </a:xfrm>
        </p:spPr>
        <p:txBody>
          <a:bodyPr/>
          <a:lstStyle/>
          <a:p>
            <a:pPr algn="just" eaLnBrk="1" hangingPunct="1"/>
            <a:r>
              <a:rPr kumimoji="0" lang="zh-CN" altLang="en-US" sz="3600" b="1" dirty="0" smtClean="0">
                <a:solidFill>
                  <a:schemeClr val="accent2"/>
                </a:solidFill>
              </a:rPr>
              <a:t>什么是工业结晶？</a:t>
            </a:r>
            <a:endParaRPr lang="en-US" altLang="zh-CN" sz="2800" dirty="0" smtClean="0">
              <a:solidFill>
                <a:schemeClr val="accent2"/>
              </a:solidFill>
            </a:endParaRPr>
          </a:p>
          <a:p>
            <a:pPr lvl="1" algn="just" eaLnBrk="1" hangingPunct="1"/>
            <a:endParaRPr kumimoji="0" lang="en-US" altLang="zh-CN" sz="2800" b="1" dirty="0" smtClean="0">
              <a:solidFill>
                <a:schemeClr val="accent2"/>
              </a:solidFill>
            </a:endParaRPr>
          </a:p>
          <a:p>
            <a:pPr lvl="1" algn="just" eaLnBrk="1" hangingPunct="1"/>
            <a:r>
              <a:rPr kumimoji="0" lang="zh-CN" altLang="en-US" sz="2800" b="1" dirty="0" smtClean="0">
                <a:solidFill>
                  <a:schemeClr val="accent2"/>
                </a:solidFill>
              </a:rPr>
              <a:t>化学工业：</a:t>
            </a:r>
            <a:r>
              <a:rPr lang="zh-CN" altLang="en-US" sz="2800" dirty="0" smtClean="0">
                <a:solidFill>
                  <a:schemeClr val="accent2"/>
                </a:solidFill>
              </a:rPr>
              <a:t>溶液或熔融，</a:t>
            </a:r>
            <a:r>
              <a:rPr lang="en-US" altLang="zh-CN" sz="2800" dirty="0" smtClean="0">
                <a:solidFill>
                  <a:schemeClr val="accent2"/>
                </a:solidFill>
              </a:rPr>
              <a:t>80% </a:t>
            </a:r>
            <a:r>
              <a:rPr lang="zh-CN" altLang="en-US" sz="2800" dirty="0" smtClean="0">
                <a:solidFill>
                  <a:schemeClr val="accent2"/>
                </a:solidFill>
              </a:rPr>
              <a:t>固态产品</a:t>
            </a:r>
            <a:endParaRPr lang="en-US" altLang="zh-CN" sz="2800" dirty="0" smtClean="0">
              <a:solidFill>
                <a:schemeClr val="accent2"/>
              </a:solidFill>
            </a:endParaRPr>
          </a:p>
          <a:p>
            <a:pPr lvl="1" algn="just" eaLnBrk="1" hangingPunct="1"/>
            <a:r>
              <a:rPr lang="zh-CN" altLang="en-US" sz="2800" dirty="0" smtClean="0">
                <a:solidFill>
                  <a:schemeClr val="accent2"/>
                </a:solidFill>
              </a:rPr>
              <a:t>分离纯化：晒盐，钾肥工业，制药抗生素</a:t>
            </a:r>
            <a:endParaRPr lang="en-US" altLang="zh-CN" sz="2800" dirty="0" smtClean="0">
              <a:solidFill>
                <a:schemeClr val="accent2"/>
              </a:solidFill>
            </a:endParaRPr>
          </a:p>
          <a:p>
            <a:pPr lvl="1" algn="just" eaLnBrk="1" hangingPunct="1"/>
            <a:r>
              <a:rPr lang="zh-CN" altLang="en-US" sz="2800" dirty="0" smtClean="0">
                <a:solidFill>
                  <a:schemeClr val="accent2"/>
                </a:solidFill>
              </a:rPr>
              <a:t>外形，包装，储存；</a:t>
            </a:r>
            <a:endParaRPr lang="en-US" altLang="zh-CN" sz="2800" dirty="0" smtClean="0">
              <a:solidFill>
                <a:schemeClr val="accent2"/>
              </a:solidFill>
            </a:endParaRPr>
          </a:p>
          <a:p>
            <a:pPr lvl="1" algn="just" eaLnBrk="1" hangingPunct="1"/>
            <a:r>
              <a:rPr kumimoji="0" lang="zh-CN" altLang="en-US" sz="2800" b="1" dirty="0" smtClean="0">
                <a:solidFill>
                  <a:schemeClr val="accent2"/>
                </a:solidFill>
              </a:rPr>
              <a:t>分离能耗  相变能耗</a:t>
            </a:r>
            <a:endParaRPr kumimoji="0" lang="en-US" altLang="zh-CN" sz="2800" b="1" dirty="0" smtClean="0">
              <a:solidFill>
                <a:schemeClr val="accent2"/>
              </a:solidFill>
            </a:endParaRPr>
          </a:p>
          <a:p>
            <a:pPr lvl="1" algn="just" eaLnBrk="1" hangingPunct="1"/>
            <a:r>
              <a:rPr lang="zh-CN" altLang="en-US" sz="2800" dirty="0" smtClean="0">
                <a:solidFill>
                  <a:schemeClr val="accent2"/>
                </a:solidFill>
              </a:rPr>
              <a:t>规模  大，小</a:t>
            </a:r>
            <a:endParaRPr lang="en-US" altLang="zh-CN" sz="2800" dirty="0" smtClean="0">
              <a:solidFill>
                <a:schemeClr val="accent2"/>
              </a:solidFill>
            </a:endParaRPr>
          </a:p>
        </p:txBody>
      </p:sp>
    </p:spTree>
  </p:cSld>
  <p:clrMapOvr>
    <a:masterClrMapping/>
  </p:clrMapOvr>
  <p:transition>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solidFill>
                  <a:srgbClr val="FF3300"/>
                </a:solidFill>
              </a:rPr>
              <a:t>工业结晶</a:t>
            </a:r>
          </a:p>
        </p:txBody>
      </p:sp>
      <p:pic>
        <p:nvPicPr>
          <p:cNvPr id="6" name="图片 5"/>
          <p:cNvPicPr/>
          <p:nvPr/>
        </p:nvPicPr>
        <p:blipFill>
          <a:blip r:embed="rId2" cstate="print"/>
          <a:srcRect/>
          <a:stretch>
            <a:fillRect/>
          </a:stretch>
        </p:blipFill>
        <p:spPr bwMode="auto">
          <a:xfrm>
            <a:off x="4436985" y="3429000"/>
            <a:ext cx="4410489" cy="3068959"/>
          </a:xfrm>
          <a:prstGeom prst="rect">
            <a:avLst/>
          </a:prstGeom>
          <a:noFill/>
          <a:ln w="25400">
            <a:noFill/>
            <a:miter lim="800000"/>
            <a:headEnd/>
            <a:tailEnd/>
          </a:ln>
          <a:effectLst/>
        </p:spPr>
      </p:pic>
      <p:pic>
        <p:nvPicPr>
          <p:cNvPr id="7" name="Picture 4" descr="09"/>
          <p:cNvPicPr>
            <a:picLocks noGrp="1" noChangeAspect="1" noChangeArrowheads="1"/>
          </p:cNvPicPr>
          <p:nvPr>
            <p:ph idx="1"/>
          </p:nvPr>
        </p:nvPicPr>
        <p:blipFill>
          <a:blip r:embed="rId3" cstate="print"/>
          <a:srcRect/>
          <a:stretch>
            <a:fillRect/>
          </a:stretch>
        </p:blipFill>
        <p:spPr bwMode="auto">
          <a:xfrm>
            <a:off x="206515" y="1763814"/>
            <a:ext cx="4076945" cy="2889963"/>
          </a:xfrm>
          <a:prstGeom prst="rect">
            <a:avLst/>
          </a:prstGeom>
          <a:noFill/>
        </p:spPr>
      </p:pic>
      <p:sp>
        <p:nvSpPr>
          <p:cNvPr id="8" name="Rectangle 2"/>
          <p:cNvSpPr txBox="1">
            <a:spLocks noChangeArrowheads="1"/>
          </p:cNvSpPr>
          <p:nvPr/>
        </p:nvSpPr>
        <p:spPr bwMode="auto">
          <a:xfrm>
            <a:off x="4436985" y="2573905"/>
            <a:ext cx="4365485" cy="515937"/>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青海盐湖工业股份有限公司</a:t>
            </a:r>
            <a:r>
              <a:rPr kumimoji="0" lang="zh-CN" altLang="en-US" sz="40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 </a:t>
            </a:r>
            <a:endParaRPr kumimoji="0" lang="zh-CN" altLang="en-US" sz="40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Tree>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3"/>
          <p:cNvSpPr txBox="1">
            <a:spLocks noChangeArrowheads="1"/>
          </p:cNvSpPr>
          <p:nvPr/>
        </p:nvSpPr>
        <p:spPr bwMode="auto">
          <a:xfrm>
            <a:off x="611188" y="1718810"/>
            <a:ext cx="8532812" cy="4201150"/>
          </a:xfrm>
          <a:prstGeom prst="rect">
            <a:avLst/>
          </a:prstGeom>
          <a:noFill/>
          <a:ln>
            <a:noFill/>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defRPr/>
            </a:pPr>
            <a:r>
              <a:rPr lang="zh-CN" altLang="en-US" sz="2400" b="1" dirty="0" smtClean="0">
                <a:solidFill>
                  <a:srgbClr val="000000"/>
                </a:solidFill>
                <a:latin typeface="微软雅黑" panose="020B0503020204020204" pitchFamily="34" charset="-122"/>
                <a:ea typeface="微软雅黑" panose="020B0503020204020204" pitchFamily="34" charset="-122"/>
              </a:rPr>
              <a:t>孙玉</a:t>
            </a:r>
            <a:r>
              <a:rPr lang="zh-CN" altLang="en-US" sz="2400" b="1" dirty="0" smtClean="0">
                <a:solidFill>
                  <a:srgbClr val="000000"/>
                </a:solidFill>
                <a:latin typeface="微软雅黑" panose="020B0503020204020204" pitchFamily="34" charset="-122"/>
                <a:ea typeface="微软雅黑" panose="020B0503020204020204" pitchFamily="34" charset="-122"/>
              </a:rPr>
              <a:t>柱</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en-US" sz="2400" b="1" dirty="0" smtClean="0">
                <a:solidFill>
                  <a:srgbClr val="000000"/>
                </a:solidFill>
                <a:latin typeface="微软雅黑" panose="020B0503020204020204" pitchFamily="34" charset="-122"/>
                <a:ea typeface="微软雅黑" panose="020B0503020204020204" pitchFamily="34" charset="-122"/>
              </a:rPr>
              <a:t> </a:t>
            </a:r>
            <a:r>
              <a:rPr lang="zh-CN" altLang="zh-CN" sz="2400" b="1" dirty="0" smtClean="0">
                <a:solidFill>
                  <a:srgbClr val="000000"/>
                </a:solidFill>
                <a:latin typeface="微软雅黑" panose="020B0503020204020204" pitchFamily="34" charset="-122"/>
                <a:ea typeface="微软雅黑" panose="020B0503020204020204" pitchFamily="34" charset="-122"/>
              </a:rPr>
              <a:t>主要</a:t>
            </a:r>
            <a:r>
              <a:rPr lang="zh-CN" altLang="zh-CN" sz="2400" b="1" dirty="0" smtClean="0">
                <a:solidFill>
                  <a:srgbClr val="000000"/>
                </a:solidFill>
                <a:latin typeface="微软雅黑" panose="020B0503020204020204" pitchFamily="34" charset="-122"/>
                <a:ea typeface="微软雅黑" panose="020B0503020204020204" pitchFamily="34" charset="-122"/>
              </a:rPr>
              <a:t>从事</a:t>
            </a:r>
            <a:r>
              <a:rPr lang="zh-CN" altLang="en-US" sz="2400" b="1" dirty="0" smtClean="0">
                <a:solidFill>
                  <a:srgbClr val="000000"/>
                </a:solidFill>
                <a:latin typeface="微软雅黑" panose="020B0503020204020204" pitchFamily="34" charset="-122"/>
                <a:ea typeface="微软雅黑" panose="020B0503020204020204" pitchFamily="34" charset="-122"/>
              </a:rPr>
              <a:t>卤水资源综合利用关键技术研究。</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defRPr/>
            </a:pPr>
            <a:r>
              <a:rPr lang="zh-CN" altLang="zh-CN" sz="2400" b="1" dirty="0" smtClean="0">
                <a:solidFill>
                  <a:srgbClr val="000000"/>
                </a:solidFill>
                <a:latin typeface="微软雅黑" panose="020B0503020204020204" pitchFamily="34" charset="-122"/>
                <a:ea typeface="微软雅黑" panose="020B0503020204020204" pitchFamily="34" charset="-122"/>
              </a:rPr>
              <a:t>研究背景主要是</a:t>
            </a:r>
            <a:r>
              <a:rPr lang="zh-CN" altLang="zh-CN" sz="2400" b="1" dirty="0" smtClean="0">
                <a:solidFill>
                  <a:srgbClr val="0033CC"/>
                </a:solidFill>
                <a:latin typeface="微软雅黑" panose="020B0503020204020204" pitchFamily="34" charset="-122"/>
                <a:ea typeface="微软雅黑" panose="020B0503020204020204" pitchFamily="34" charset="-122"/>
              </a:rPr>
              <a:t>工业结晶</a:t>
            </a:r>
            <a:r>
              <a:rPr lang="zh-CN" altLang="zh-CN" sz="2400" b="1" dirty="0" smtClean="0">
                <a:latin typeface="微软雅黑" panose="020B0503020204020204" pitchFamily="34" charset="-122"/>
                <a:ea typeface="微软雅黑" panose="020B0503020204020204" pitchFamily="34" charset="-122"/>
              </a:rPr>
              <a:t>和</a:t>
            </a:r>
            <a:r>
              <a:rPr lang="zh-CN" altLang="en-US" sz="2400" b="1" dirty="0" smtClean="0">
                <a:solidFill>
                  <a:srgbClr val="0033CC"/>
                </a:solidFill>
                <a:latin typeface="微软雅黑" panose="020B0503020204020204" pitchFamily="34" charset="-122"/>
                <a:ea typeface="微软雅黑" panose="020B0503020204020204" pitchFamily="34" charset="-122"/>
              </a:rPr>
              <a:t>海水淡化</a:t>
            </a:r>
            <a:r>
              <a:rPr lang="en-US" altLang="zh-CN" sz="2400" b="1" dirty="0" smtClean="0">
                <a:solidFill>
                  <a:srgbClr val="0033CC"/>
                </a:solidFill>
                <a:latin typeface="微软雅黑" panose="020B0503020204020204" pitchFamily="34" charset="-122"/>
                <a:ea typeface="微软雅黑" panose="020B0503020204020204" pitchFamily="34" charset="-122"/>
              </a:rPr>
              <a:t>/</a:t>
            </a:r>
            <a:r>
              <a:rPr lang="zh-CN" altLang="en-US" sz="2400" b="1" dirty="0" smtClean="0">
                <a:solidFill>
                  <a:srgbClr val="0033CC"/>
                </a:solidFill>
                <a:latin typeface="微软雅黑" panose="020B0503020204020204" pitchFamily="34" charset="-122"/>
                <a:ea typeface="微软雅黑" panose="020B0503020204020204" pitchFamily="34" charset="-122"/>
              </a:rPr>
              <a:t>海水资源技术</a:t>
            </a:r>
            <a:r>
              <a:rPr lang="zh-CN" altLang="zh-CN" sz="2400" b="1" dirty="0" smtClean="0">
                <a:solidFill>
                  <a:srgbClr val="000000"/>
                </a:solidFill>
                <a:latin typeface="微软雅黑" panose="020B0503020204020204" pitchFamily="34" charset="-122"/>
                <a:ea typeface="微软雅黑" panose="020B0503020204020204" pitchFamily="34" charset="-122"/>
              </a:rPr>
              <a:t>。</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spcBef>
                <a:spcPts val="600"/>
              </a:spcBef>
              <a:defRPr/>
            </a:pP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spcBef>
                <a:spcPts val="6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学习与工作简历</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spcBef>
                <a:spcPts val="600"/>
              </a:spcBef>
              <a:defRPr/>
            </a:pPr>
            <a:r>
              <a:rPr lang="en-US" altLang="zh-CN" sz="2400" b="1" dirty="0" smtClean="0">
                <a:solidFill>
                  <a:srgbClr val="000000"/>
                </a:solidFill>
                <a:latin typeface="微软雅黑" panose="020B0503020204020204" pitchFamily="34" charset="-122"/>
                <a:ea typeface="微软雅黑" panose="020B0503020204020204" pitchFamily="34" charset="-122"/>
              </a:rPr>
              <a:t>2010</a:t>
            </a:r>
            <a:r>
              <a:rPr lang="zh-CN" altLang="zh-CN" sz="2400" b="1" dirty="0" smtClean="0">
                <a:solidFill>
                  <a:srgbClr val="000000"/>
                </a:solidFill>
                <a:latin typeface="微软雅黑" panose="020B0503020204020204" pitchFamily="34" charset="-122"/>
                <a:ea typeface="微软雅黑" panose="020B0503020204020204" pitchFamily="34" charset="-122"/>
              </a:rPr>
              <a:t>，华东理工大学化学工程博士</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spcBef>
                <a:spcPts val="0"/>
              </a:spcBef>
              <a:defRPr/>
            </a:pPr>
            <a:r>
              <a:rPr lang="en-US" altLang="zh-CN" sz="2400" b="1" dirty="0" smtClean="0">
                <a:solidFill>
                  <a:srgbClr val="000000"/>
                </a:solidFill>
                <a:latin typeface="微软雅黑" panose="020B0503020204020204" pitchFamily="34" charset="-122"/>
                <a:ea typeface="微软雅黑" panose="020B0503020204020204" pitchFamily="34" charset="-122"/>
              </a:rPr>
              <a:t>2015</a:t>
            </a:r>
            <a:r>
              <a:rPr lang="zh-CN" altLang="zh-CN" sz="2400" b="1" dirty="0" smtClean="0">
                <a:solidFill>
                  <a:srgbClr val="000000"/>
                </a:solidFill>
                <a:latin typeface="微软雅黑" panose="020B0503020204020204" pitchFamily="34" charset="-122"/>
                <a:ea typeface="微软雅黑" panose="020B0503020204020204" pitchFamily="34" charset="-122"/>
              </a:rPr>
              <a:t>，</a:t>
            </a:r>
            <a:r>
              <a:rPr lang="zh-CN" altLang="en-US" sz="2400" b="1" dirty="0" smtClean="0">
                <a:solidFill>
                  <a:srgbClr val="000000"/>
                </a:solidFill>
                <a:latin typeface="微软雅黑" panose="020B0503020204020204" pitchFamily="34" charset="-122"/>
                <a:ea typeface="微软雅黑" panose="020B0503020204020204" pitchFamily="34" charset="-122"/>
              </a:rPr>
              <a:t>德国马丁路德大学访学</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1162050" algn="just" eaLnBrk="1" hangingPunct="1">
              <a:lnSpc>
                <a:spcPct val="150000"/>
              </a:lnSpc>
              <a:defRPr/>
            </a:pPr>
            <a:r>
              <a:rPr lang="en-US" altLang="zh-CN" sz="2400" b="1" dirty="0" smtClean="0">
                <a:solidFill>
                  <a:srgbClr val="000000"/>
                </a:solidFill>
                <a:latin typeface="微软雅黑" panose="020B0503020204020204" pitchFamily="34" charset="-122"/>
                <a:ea typeface="微软雅黑" panose="020B0503020204020204" pitchFamily="34" charset="-122"/>
              </a:rPr>
              <a:t>2010 - </a:t>
            </a:r>
            <a:r>
              <a:rPr lang="zh-CN" altLang="zh-CN" sz="2400" b="1" dirty="0" smtClean="0">
                <a:solidFill>
                  <a:srgbClr val="000000"/>
                </a:solidFill>
                <a:latin typeface="微软雅黑" panose="020B0503020204020204" pitchFamily="34" charset="-122"/>
                <a:ea typeface="微软雅黑" panose="020B0503020204020204" pitchFamily="34" charset="-122"/>
              </a:rPr>
              <a:t>至今，资环学院，讲师、副教授</a:t>
            </a:r>
            <a:endParaRPr lang="en-US" altLang="zh-CN" sz="2400" b="1" dirty="0" smtClean="0">
              <a:solidFill>
                <a:srgbClr val="000000"/>
              </a:solidFill>
              <a:latin typeface="微软雅黑" panose="020B0503020204020204" pitchFamily="34" charset="-122"/>
              <a:ea typeface="微软雅黑" panose="020B0503020204020204" pitchFamily="34" charset="-122"/>
            </a:endParaRPr>
          </a:p>
        </p:txBody>
      </p:sp>
      <p:sp>
        <p:nvSpPr>
          <p:cNvPr id="50179" name="矩形 7"/>
          <p:cNvSpPr>
            <a:spLocks noChangeArrowheads="1"/>
          </p:cNvSpPr>
          <p:nvPr/>
        </p:nvSpPr>
        <p:spPr bwMode="auto">
          <a:xfrm>
            <a:off x="6372200" y="773705"/>
            <a:ext cx="2501006" cy="707886"/>
          </a:xfrm>
          <a:prstGeom prst="rect">
            <a:avLst/>
          </a:prstGeom>
          <a:noFill/>
          <a:ln w="9525">
            <a:noFill/>
            <a:miter lim="800000"/>
            <a:headEnd/>
            <a:tailEnd/>
          </a:ln>
        </p:spPr>
        <p:txBody>
          <a:bodyPr wrap="none">
            <a:spAutoFit/>
          </a:bodyPr>
          <a:lstStyle/>
          <a:p>
            <a:pPr eaLnBrk="1" hangingPunct="1"/>
            <a:r>
              <a:rPr lang="zh-CN" altLang="en-US" sz="4000" b="1" dirty="0" smtClean="0">
                <a:solidFill>
                  <a:srgbClr val="FF0000"/>
                </a:solidFill>
                <a:latin typeface="黑体" pitchFamily="49" charset="-122"/>
                <a:ea typeface="黑体" pitchFamily="49" charset="-122"/>
              </a:rPr>
              <a:t>个人简介 </a:t>
            </a:r>
            <a:endParaRPr lang="zh-CN" altLang="en-US" sz="4000" b="1" dirty="0">
              <a:solidFill>
                <a:srgbClr val="FF0000"/>
              </a:solidFill>
              <a:latin typeface="黑体" pitchFamily="49" charset="-122"/>
              <a:ea typeface="黑体" pitchFamily="49" charset="-122"/>
            </a:endParaRPr>
          </a:p>
        </p:txBody>
      </p:sp>
    </p:spTree>
  </p:cSld>
  <p:clrMapOvr>
    <a:masterClrMapping/>
  </p:clrMapOvr>
  <p:transition advTm="19385">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body" idx="1"/>
          </p:nvPr>
        </p:nvSpPr>
        <p:spPr>
          <a:xfrm>
            <a:off x="206515" y="2888940"/>
            <a:ext cx="8235915" cy="3188835"/>
          </a:xfrm>
        </p:spPr>
        <p:txBody>
          <a:bodyPr/>
          <a:lstStyle/>
          <a:p>
            <a:pPr lvl="1" eaLnBrk="1" hangingPunct="1"/>
            <a:r>
              <a:rPr lang="zh-CN" altLang="en-US" sz="2800" b="1" dirty="0" smtClean="0">
                <a:solidFill>
                  <a:schemeClr val="accent2"/>
                </a:solidFill>
                <a:effectLst/>
              </a:rPr>
              <a:t>作为重要的分离手段，达到产品提纯的目的</a:t>
            </a:r>
          </a:p>
          <a:p>
            <a:pPr lvl="1" eaLnBrk="1" hangingPunct="1"/>
            <a:r>
              <a:rPr lang="zh-CN" altLang="en-US" sz="2800" b="1" dirty="0" smtClean="0">
                <a:solidFill>
                  <a:schemeClr val="accent2"/>
                </a:solidFill>
                <a:effectLst/>
              </a:rPr>
              <a:t>可用于生产晶体产品，直接销售于市场，如大部分无机盐产品，石油化工产品等等。</a:t>
            </a:r>
          </a:p>
          <a:p>
            <a:pPr lvl="1" eaLnBrk="1" hangingPunct="1"/>
            <a:r>
              <a:rPr lang="zh-CN" altLang="en-US" sz="2800" b="1" dirty="0" smtClean="0">
                <a:solidFill>
                  <a:schemeClr val="accent2"/>
                </a:solidFill>
                <a:effectLst/>
              </a:rPr>
              <a:t>有些结晶过程的目的可能不是以晶体产品为最终产品，但生产过程中作为去除杂质，结晶过程也是一种常使用的方法。比如：水处理、制取液体盐、磷酸生产中的硫酸钙等。</a:t>
            </a:r>
            <a:endParaRPr lang="zh-CN" altLang="en-US" sz="2800" b="1" dirty="0" smtClean="0">
              <a:effectLst/>
            </a:endParaRPr>
          </a:p>
        </p:txBody>
      </p:sp>
      <p:sp>
        <p:nvSpPr>
          <p:cNvPr id="3" name="Rectangle 2"/>
          <p:cNvSpPr>
            <a:spLocks noGrp="1" noChangeArrowheads="1"/>
          </p:cNvSpPr>
          <p:nvPr>
            <p:ph type="title"/>
          </p:nvPr>
        </p:nvSpPr>
        <p:spPr>
          <a:xfrm>
            <a:off x="1835150" y="274638"/>
            <a:ext cx="6851650" cy="1143000"/>
          </a:xfrm>
        </p:spPr>
        <p:txBody>
          <a:bodyPr/>
          <a:lstStyle/>
          <a:p>
            <a:pPr eaLnBrk="1" hangingPunct="1"/>
            <a:r>
              <a:rPr lang="zh-CN" altLang="en-US" dirty="0" smtClean="0">
                <a:solidFill>
                  <a:srgbClr val="FF3300"/>
                </a:solidFill>
              </a:rPr>
              <a:t>工业结晶</a:t>
            </a:r>
          </a:p>
        </p:txBody>
      </p:sp>
      <p:sp>
        <p:nvSpPr>
          <p:cNvPr id="4" name="矩形 3"/>
          <p:cNvSpPr/>
          <p:nvPr/>
        </p:nvSpPr>
        <p:spPr>
          <a:xfrm>
            <a:off x="0" y="1853825"/>
            <a:ext cx="9144000" cy="95410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sz="2800" b="1" dirty="0" smtClean="0">
                <a:solidFill>
                  <a:schemeClr val="bg1"/>
                </a:solidFill>
              </a:rPr>
              <a:t>作为一种分离、纯化技术被广泛应用于化工、精细化工、食品、制药、湿法冶金、电子材料等工业领域。</a:t>
            </a:r>
          </a:p>
        </p:txBody>
      </p:sp>
    </p:spTree>
  </p:cSld>
  <p:clrMapOvr>
    <a:masterClrMapping/>
  </p:clrMapOvr>
  <p:transition>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656565" y="1853825"/>
            <a:ext cx="7859712" cy="2025225"/>
          </a:xfrm>
        </p:spPr>
        <p:txBody>
          <a:bodyPr/>
          <a:lstStyle/>
          <a:p>
            <a:pPr algn="just"/>
            <a:r>
              <a:rPr lang="en-US" altLang="zh-CN" sz="2400" dirty="0" smtClean="0">
                <a:effectLst/>
              </a:rPr>
              <a:t>19</a:t>
            </a:r>
            <a:r>
              <a:rPr lang="zh-CN" altLang="en-US" sz="2400" dirty="0" smtClean="0">
                <a:effectLst/>
              </a:rPr>
              <a:t>世纪</a:t>
            </a:r>
            <a:r>
              <a:rPr lang="en-US" altLang="zh-CN" sz="2400" dirty="0" smtClean="0">
                <a:effectLst/>
              </a:rPr>
              <a:t>60</a:t>
            </a:r>
            <a:r>
              <a:rPr lang="zh-CN" altLang="en-US" sz="2400" dirty="0" smtClean="0">
                <a:effectLst/>
              </a:rPr>
              <a:t>年代，美国</a:t>
            </a:r>
            <a:r>
              <a:rPr lang="en-US" altLang="zh-CN" sz="2400" dirty="0" err="1" smtClean="0">
                <a:effectLst/>
              </a:rPr>
              <a:t>Randoulp</a:t>
            </a:r>
            <a:r>
              <a:rPr lang="zh-CN" altLang="en-US" sz="2400" dirty="0" smtClean="0">
                <a:effectLst/>
              </a:rPr>
              <a:t>和 </a:t>
            </a:r>
            <a:r>
              <a:rPr lang="en-US" altLang="zh-CN" sz="2400" dirty="0" smtClean="0">
                <a:effectLst/>
              </a:rPr>
              <a:t>Larson </a:t>
            </a:r>
            <a:r>
              <a:rPr lang="zh-CN" altLang="en-US" sz="2400" dirty="0" smtClean="0">
                <a:effectLst/>
              </a:rPr>
              <a:t>依据粒数衡算的基本理论，建立了结晶过程的粒数衡算理论，实现了晶体产品粒度分布的可预测性，建立了结晶过程的速率参数（成核速率、成长速率）与产品粒度之间的理论关系，开辟了工业结晶过程的研究基础。</a:t>
            </a:r>
          </a:p>
        </p:txBody>
      </p:sp>
      <p:pic>
        <p:nvPicPr>
          <p:cNvPr id="4" name="Picture 5"/>
          <p:cNvPicPr>
            <a:picLocks noChangeAspect="1" noChangeArrowheads="1"/>
          </p:cNvPicPr>
          <p:nvPr/>
        </p:nvPicPr>
        <p:blipFill>
          <a:blip r:embed="rId2" cstate="print"/>
          <a:srcRect/>
          <a:stretch>
            <a:fillRect/>
          </a:stretch>
        </p:blipFill>
        <p:spPr bwMode="auto">
          <a:xfrm>
            <a:off x="746575" y="3789040"/>
            <a:ext cx="7785865" cy="2792360"/>
          </a:xfrm>
          <a:prstGeom prst="rect">
            <a:avLst/>
          </a:prstGeom>
          <a:noFill/>
        </p:spPr>
      </p:pic>
    </p:spTree>
  </p:cSld>
  <p:clrMapOvr>
    <a:masterClrMapping/>
  </p:clrMapOvr>
  <p:transition>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827088" y="1853825"/>
            <a:ext cx="7859712" cy="2925325"/>
          </a:xfrm>
        </p:spPr>
        <p:txBody>
          <a:bodyPr/>
          <a:lstStyle/>
          <a:p>
            <a:pPr>
              <a:lnSpc>
                <a:spcPct val="125000"/>
              </a:lnSpc>
            </a:pPr>
            <a:r>
              <a:rPr lang="zh-CN" altLang="en-US" sz="2400" dirty="0" smtClean="0">
                <a:effectLst/>
              </a:rPr>
              <a:t>同时，建立了以理想结晶过程的理论模型，带来了工业结晶过程研究的蓬勃发展。其主要研究内容为结晶过程动力学的基本规律、影响因素的研究。</a:t>
            </a:r>
          </a:p>
          <a:p>
            <a:pPr>
              <a:lnSpc>
                <a:spcPct val="125000"/>
              </a:lnSpc>
            </a:pPr>
            <a:r>
              <a:rPr lang="zh-CN" altLang="en-US" sz="2400" dirty="0" smtClean="0">
                <a:effectLst/>
              </a:rPr>
              <a:t>在此基础上，主要研究不同结晶过程的产品粒度、及其分布的控制理论与方法、结晶器设计理论与方法等方面的研究。使得对工业结晶过程有了深入的了解。</a:t>
            </a:r>
          </a:p>
          <a:p>
            <a:pPr>
              <a:lnSpc>
                <a:spcPct val="125000"/>
              </a:lnSpc>
            </a:pPr>
            <a:endParaRPr lang="zh-CN" altLang="en-US" sz="2400" dirty="0" smtClean="0">
              <a:effectLst/>
            </a:endParaRPr>
          </a:p>
        </p:txBody>
      </p:sp>
      <p:graphicFrame>
        <p:nvGraphicFramePr>
          <p:cNvPr id="44034" name="Object 2"/>
          <p:cNvGraphicFramePr>
            <a:graphicFrameLocks noChangeAspect="1"/>
          </p:cNvGraphicFramePr>
          <p:nvPr/>
        </p:nvGraphicFramePr>
        <p:xfrm>
          <a:off x="1241629" y="4935112"/>
          <a:ext cx="6795755" cy="882650"/>
        </p:xfrm>
        <a:graphic>
          <a:graphicData uri="http://schemas.openxmlformats.org/presentationml/2006/ole">
            <mc:AlternateContent xmlns:mc="http://schemas.openxmlformats.org/markup-compatibility/2006">
              <mc:Choice xmlns:v="urn:schemas-microsoft-com:vml" Requires="v">
                <p:oleObj spid="_x0000_s44063" r:id="rId3" imgW="2425700" imgH="431800" progId="Equation.DSMT4">
                  <p:embed/>
                </p:oleObj>
              </mc:Choice>
              <mc:Fallback>
                <p:oleObj r:id="rId3" imgW="2425700" imgH="4318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629" y="4935112"/>
                        <a:ext cx="6795755" cy="882650"/>
                      </a:xfrm>
                      <a:prstGeom prst="rect">
                        <a:avLst/>
                      </a:prstGeom>
                      <a:noFill/>
                      <a:ln w="57150" cmpd="thickThin">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6"/>
          <p:cNvSpPr txBox="1">
            <a:spLocks noChangeArrowheads="1"/>
          </p:cNvSpPr>
          <p:nvPr/>
        </p:nvSpPr>
        <p:spPr bwMode="auto">
          <a:xfrm>
            <a:off x="2231740" y="5970227"/>
            <a:ext cx="4491037" cy="523220"/>
          </a:xfrm>
          <a:prstGeom prst="rect">
            <a:avLst/>
          </a:prstGeom>
          <a:noFill/>
          <a:ln w="9525">
            <a:noFill/>
            <a:miter lim="800000"/>
            <a:headEnd/>
            <a:tailEnd/>
          </a:ln>
          <a:effectLst/>
        </p:spPr>
        <p:txBody>
          <a:bodyPr>
            <a:spAutoFit/>
          </a:bodyPr>
          <a:lstStyle/>
          <a:p>
            <a:pPr marL="342900" indent="-342900"/>
            <a:r>
              <a:rPr lang="zh-CN" altLang="en-US" sz="2800" i="1" dirty="0">
                <a:latin typeface="Times New Roman" pitchFamily="18" charset="0"/>
                <a:ea typeface="黑体" pitchFamily="49" charset="-122"/>
              </a:rPr>
              <a:t>（</a:t>
            </a:r>
            <a:r>
              <a:rPr lang="zh-CN" altLang="en-US" sz="2800" b="1" i="1" u="sng" dirty="0">
                <a:latin typeface="Times New Roman" pitchFamily="18" charset="0"/>
                <a:ea typeface="黑体" pitchFamily="49" charset="-122"/>
              </a:rPr>
              <a:t>粒数衡算方程</a:t>
            </a:r>
            <a:r>
              <a:rPr lang="en-US" altLang="zh-CN" sz="2800" b="1" i="1" u="sng" dirty="0">
                <a:latin typeface="Times New Roman" pitchFamily="18" charset="0"/>
                <a:ea typeface="黑体" pitchFamily="49" charset="-122"/>
              </a:rPr>
              <a:t>PBE</a:t>
            </a:r>
            <a:r>
              <a:rPr lang="zh-CN" altLang="en-US" sz="2800" i="1" dirty="0" smtClean="0">
                <a:latin typeface="Times New Roman" pitchFamily="18" charset="0"/>
                <a:ea typeface="黑体" pitchFamily="49" charset="-122"/>
              </a:rPr>
              <a:t>） </a:t>
            </a:r>
            <a:endParaRPr lang="zh-CN" altLang="en-US" sz="2800" i="1" dirty="0">
              <a:latin typeface="Times New Roman" pitchFamily="18" charset="0"/>
              <a:ea typeface="黑体" pitchFamily="49" charset="-122"/>
            </a:endParaRPr>
          </a:p>
        </p:txBody>
      </p:sp>
      <p:sp>
        <p:nvSpPr>
          <p:cNvPr id="6" name="TextBox 5"/>
          <p:cNvSpPr txBox="1"/>
          <p:nvPr/>
        </p:nvSpPr>
        <p:spPr>
          <a:xfrm>
            <a:off x="6282190" y="5949280"/>
            <a:ext cx="1755195" cy="584775"/>
          </a:xfrm>
          <a:prstGeom prst="rect">
            <a:avLst/>
          </a:prstGeom>
          <a:solidFill>
            <a:srgbClr val="FFC000"/>
          </a:solidFill>
        </p:spPr>
        <p:txBody>
          <a:bodyPr wrap="square" rtlCol="0">
            <a:spAutoFit/>
          </a:bodyPr>
          <a:lstStyle/>
          <a:p>
            <a:pPr algn="ctr"/>
            <a:r>
              <a:rPr lang="en-US" altLang="zh-CN" sz="3200" dirty="0" smtClean="0"/>
              <a:t>Art</a:t>
            </a:r>
            <a:endParaRPr lang="zh-CN" altLang="en-US" sz="3200" dirty="0"/>
          </a:p>
        </p:txBody>
      </p:sp>
    </p:spTree>
  </p:cSld>
  <p:clrMapOvr>
    <a:masterClrMapping/>
  </p:clrMapOvr>
  <p:transition>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611560" y="1718810"/>
            <a:ext cx="7859712" cy="2745305"/>
          </a:xfrm>
        </p:spPr>
        <p:txBody>
          <a:bodyPr/>
          <a:lstStyle/>
          <a:p>
            <a:pPr algn="just">
              <a:lnSpc>
                <a:spcPct val="125000"/>
              </a:lnSpc>
            </a:pPr>
            <a:r>
              <a:rPr lang="en-US" altLang="zh-CN" sz="2400" dirty="0" smtClean="0">
                <a:effectLst/>
              </a:rPr>
              <a:t>80</a:t>
            </a:r>
            <a:r>
              <a:rPr lang="zh-CN" altLang="en-US" sz="2400" dirty="0" smtClean="0">
                <a:effectLst/>
              </a:rPr>
              <a:t>年代由于结晶过程是在多相流环境下进行，使得过程的进程非常复杂，其理论模型与实际过程的偏离很大，因此对结晶过程的放大的研究成为研究的热点。然而，一直没有适宜的方法得到较好的放大结果。</a:t>
            </a:r>
          </a:p>
        </p:txBody>
      </p:sp>
      <p:pic>
        <p:nvPicPr>
          <p:cNvPr id="15" name="Picture 2"/>
          <p:cNvPicPr>
            <a:picLocks noChangeAspect="1" noChangeArrowheads="1"/>
          </p:cNvPicPr>
          <p:nvPr/>
        </p:nvPicPr>
        <p:blipFill>
          <a:blip r:embed="rId3" cstate="print"/>
          <a:srcRect l="34357" r="30298"/>
          <a:stretch>
            <a:fillRect/>
          </a:stretch>
        </p:blipFill>
        <p:spPr bwMode="auto">
          <a:xfrm>
            <a:off x="368002" y="3789040"/>
            <a:ext cx="2808843" cy="2880320"/>
          </a:xfrm>
          <a:prstGeom prst="rect">
            <a:avLst/>
          </a:prstGeom>
          <a:noFill/>
          <a:ln w="9525">
            <a:noFill/>
            <a:round/>
            <a:headEnd/>
            <a:tailEnd/>
          </a:ln>
        </p:spPr>
      </p:pic>
      <p:sp>
        <p:nvSpPr>
          <p:cNvPr id="16" name="矩形 15"/>
          <p:cNvSpPr/>
          <p:nvPr/>
        </p:nvSpPr>
        <p:spPr>
          <a:xfrm>
            <a:off x="3176845" y="4122300"/>
            <a:ext cx="2592388" cy="223202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pSp>
        <p:nvGrpSpPr>
          <p:cNvPr id="17" name="组合 111"/>
          <p:cNvGrpSpPr>
            <a:grpSpLocks/>
          </p:cNvGrpSpPr>
          <p:nvPr/>
        </p:nvGrpSpPr>
        <p:grpSpPr bwMode="auto">
          <a:xfrm>
            <a:off x="3176845" y="3546038"/>
            <a:ext cx="2592388" cy="2808287"/>
            <a:chOff x="5724128" y="1340768"/>
            <a:chExt cx="1152128" cy="792088"/>
          </a:xfrm>
        </p:grpSpPr>
        <p:cxnSp>
          <p:nvCxnSpPr>
            <p:cNvPr id="18" name="直接连接符 17"/>
            <p:cNvCxnSpPr/>
            <p:nvPr/>
          </p:nvCxnSpPr>
          <p:spPr>
            <a:xfrm>
              <a:off x="5724128" y="1340768"/>
              <a:ext cx="0" cy="7920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724128" y="2132856"/>
              <a:ext cx="1152128"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876256" y="1340768"/>
              <a:ext cx="0" cy="7920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3" idx="2"/>
            </p:cNvCxnSpPr>
            <p:nvPr/>
          </p:nvCxnSpPr>
          <p:spPr>
            <a:xfrm>
              <a:off x="6300545" y="1340768"/>
              <a:ext cx="0" cy="6129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011984" y="1917035"/>
              <a:ext cx="288561" cy="73433"/>
            </a:xfrm>
            <a:prstGeom prst="ellipse">
              <a:avLst/>
            </a:prstGeom>
            <a:solidFill>
              <a:srgbClr val="00206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3" name="椭圆 22"/>
            <p:cNvSpPr/>
            <p:nvPr/>
          </p:nvSpPr>
          <p:spPr>
            <a:xfrm>
              <a:off x="6300545" y="1917035"/>
              <a:ext cx="287856" cy="73433"/>
            </a:xfrm>
            <a:prstGeom prst="ellipse">
              <a:avLst/>
            </a:prstGeom>
            <a:solidFill>
              <a:srgbClr val="00206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pSp>
      <p:sp>
        <p:nvSpPr>
          <p:cNvPr id="24" name="流程图: 磁盘 23"/>
          <p:cNvSpPr/>
          <p:nvPr/>
        </p:nvSpPr>
        <p:spPr>
          <a:xfrm>
            <a:off x="3767395" y="4409638"/>
            <a:ext cx="1439863" cy="1728787"/>
          </a:xfrm>
          <a:prstGeom prst="flowChartMagneticDisk">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5" name="弧形 24"/>
          <p:cNvSpPr/>
          <p:nvPr/>
        </p:nvSpPr>
        <p:spPr>
          <a:xfrm>
            <a:off x="3537208" y="4266763"/>
            <a:ext cx="647700" cy="1366837"/>
          </a:xfrm>
          <a:prstGeom prst="arc">
            <a:avLst>
              <a:gd name="adj1" fmla="val 11412382"/>
              <a:gd name="adj2" fmla="val 3266373"/>
            </a:avLst>
          </a:prstGeom>
          <a:ln w="28575">
            <a:solidFill>
              <a:srgbClr val="0070C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 name="弧形 25"/>
          <p:cNvSpPr/>
          <p:nvPr/>
        </p:nvSpPr>
        <p:spPr>
          <a:xfrm flipH="1">
            <a:off x="4832608" y="4266763"/>
            <a:ext cx="649287" cy="1366837"/>
          </a:xfrm>
          <a:prstGeom prst="arc">
            <a:avLst>
              <a:gd name="adj1" fmla="val 11412382"/>
              <a:gd name="adj2" fmla="val 3266373"/>
            </a:avLst>
          </a:prstGeom>
          <a:ln w="28575">
            <a:solidFill>
              <a:srgbClr val="0070C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27" name="Picture 15" descr="器-正面new"/>
          <p:cNvPicPr>
            <a:picLocks noChangeAspect="1" noChangeArrowheads="1"/>
          </p:cNvPicPr>
          <p:nvPr/>
        </p:nvPicPr>
        <p:blipFill>
          <a:blip r:embed="rId4" cstate="print"/>
          <a:srcRect/>
          <a:stretch>
            <a:fillRect/>
          </a:stretch>
        </p:blipFill>
        <p:spPr bwMode="auto">
          <a:xfrm>
            <a:off x="6102170" y="3879050"/>
            <a:ext cx="2394175" cy="2484077"/>
          </a:xfrm>
          <a:prstGeom prst="rect">
            <a:avLst/>
          </a:prstGeom>
          <a:noFill/>
          <a:ln w="9525">
            <a:noFill/>
            <a:miter lim="800000"/>
            <a:headEnd/>
            <a:tailEnd/>
          </a:ln>
        </p:spPr>
      </p:pic>
    </p:spTree>
    <p:custDataLst>
      <p:tags r:id="rId1"/>
    </p:custData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strips(upRight)">
                                      <p:cBhvr>
                                        <p:cTn id="13" dur="500"/>
                                        <p:tgtEl>
                                          <p:spTgt spid="25"/>
                                        </p:tgtEl>
                                      </p:cBhvr>
                                    </p:animEffect>
                                  </p:childTnLst>
                                </p:cTn>
                              </p:par>
                              <p:par>
                                <p:cTn id="14" presetID="18" presetClass="entr" presetSubtype="3"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trips(upRight)">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476545" y="1673805"/>
            <a:ext cx="8210255" cy="1170130"/>
          </a:xfrm>
        </p:spPr>
        <p:txBody>
          <a:bodyPr/>
          <a:lstStyle/>
          <a:p>
            <a:pPr algn="just"/>
            <a:r>
              <a:rPr lang="en-US" altLang="zh-CN" sz="2400" dirty="0" smtClean="0">
                <a:effectLst/>
              </a:rPr>
              <a:t>90</a:t>
            </a:r>
            <a:r>
              <a:rPr lang="zh-CN" altLang="en-US" sz="2400" dirty="0" smtClean="0">
                <a:effectLst/>
              </a:rPr>
              <a:t>年代，随着计算机的发展，将计算流体力学的方法引入工业结晶过程的研究，计算流体力学对结晶过程的模拟成为结晶</a:t>
            </a:r>
            <a:r>
              <a:rPr lang="zh-CN" altLang="en-US" sz="2400" dirty="0">
                <a:effectLst/>
              </a:rPr>
              <a:t>领域</a:t>
            </a:r>
            <a:r>
              <a:rPr lang="zh-CN" altLang="en-US" sz="2400" dirty="0" smtClean="0">
                <a:effectLst/>
              </a:rPr>
              <a:t>的主要课题之一。</a:t>
            </a:r>
          </a:p>
        </p:txBody>
      </p:sp>
      <p:pic>
        <p:nvPicPr>
          <p:cNvPr id="4" name="Picture 3"/>
          <p:cNvPicPr>
            <a:picLocks noChangeAspect="1" noChangeArrowheads="1"/>
          </p:cNvPicPr>
          <p:nvPr/>
        </p:nvPicPr>
        <p:blipFill>
          <a:blip r:embed="rId2" cstate="print"/>
          <a:srcRect/>
          <a:stretch>
            <a:fillRect/>
          </a:stretch>
        </p:blipFill>
        <p:spPr bwMode="auto">
          <a:xfrm>
            <a:off x="791580" y="3068960"/>
            <a:ext cx="3960440" cy="2490900"/>
          </a:xfrm>
          <a:prstGeom prst="rect">
            <a:avLst/>
          </a:prstGeom>
          <a:solidFill>
            <a:schemeClr val="bg1"/>
          </a:solidFill>
          <a:ln w="28575">
            <a:solidFill>
              <a:schemeClr val="accent1"/>
            </a:solidFill>
            <a:miter lim="800000"/>
            <a:headEnd/>
            <a:tailEnd/>
          </a:ln>
          <a:effectLst>
            <a:prstShdw prst="shdw13" dist="53882" dir="13500000">
              <a:schemeClr val="bg2">
                <a:alpha val="50000"/>
              </a:schemeClr>
            </a:prstShdw>
          </a:effectLst>
        </p:spPr>
      </p:pic>
      <p:pic>
        <p:nvPicPr>
          <p:cNvPr id="5" name="图片 9"/>
          <p:cNvPicPr>
            <a:picLocks noChangeAspect="1" noChangeArrowheads="1"/>
          </p:cNvPicPr>
          <p:nvPr/>
        </p:nvPicPr>
        <p:blipFill>
          <a:blip r:embed="rId3" cstate="print"/>
          <a:srcRect/>
          <a:stretch>
            <a:fillRect/>
          </a:stretch>
        </p:blipFill>
        <p:spPr bwMode="auto">
          <a:xfrm>
            <a:off x="4977045" y="3383995"/>
            <a:ext cx="3330370" cy="3060340"/>
          </a:xfrm>
          <a:prstGeom prst="rect">
            <a:avLst/>
          </a:prstGeom>
          <a:noFill/>
          <a:ln w="9525">
            <a:noFill/>
            <a:miter lim="800000"/>
            <a:headEnd/>
            <a:tailEnd/>
          </a:ln>
        </p:spPr>
      </p:pic>
    </p:spTree>
  </p:cSld>
  <p:clrMapOvr>
    <a:masterClrMapping/>
  </p:clrMapOvr>
  <p:transition>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566555" y="2033845"/>
            <a:ext cx="8120245" cy="1575175"/>
          </a:xfrm>
        </p:spPr>
        <p:style>
          <a:lnRef idx="2">
            <a:schemeClr val="accent1"/>
          </a:lnRef>
          <a:fillRef idx="1">
            <a:schemeClr val="lt1"/>
          </a:fillRef>
          <a:effectRef idx="0">
            <a:schemeClr val="accent1"/>
          </a:effectRef>
          <a:fontRef idx="minor">
            <a:schemeClr val="dk1"/>
          </a:fontRef>
        </p:style>
        <p:txBody>
          <a:bodyPr/>
          <a:lstStyle/>
          <a:p>
            <a:pPr algn="just"/>
            <a:r>
              <a:rPr lang="zh-CN" altLang="en-US" sz="2400" b="0" dirty="0" smtClean="0">
                <a:effectLst/>
              </a:rPr>
              <a:t>进入</a:t>
            </a:r>
            <a:r>
              <a:rPr lang="en-US" altLang="zh-CN" sz="2400" b="0" dirty="0" smtClean="0">
                <a:effectLst/>
              </a:rPr>
              <a:t>21</a:t>
            </a:r>
            <a:r>
              <a:rPr lang="zh-CN" altLang="en-US" sz="2400" b="0" dirty="0" smtClean="0">
                <a:effectLst/>
              </a:rPr>
              <a:t>世纪，化学工程的知识被医药领域广泛接受，尤其是工业结晶技术对产品纯度、晶体类型、形状控制的特点，被医药行业广泛接受，因此工业结晶技术在医药行业的应用成为热点研究课题。</a:t>
            </a:r>
          </a:p>
        </p:txBody>
      </p:sp>
      <p:sp>
        <p:nvSpPr>
          <p:cNvPr id="45058" name="AutoShape 2" descr="data:image/jpeg;base64,/9j/4AAQSkZJRgABAQAAAQABAAD/2wBDAAgGBgcGBQgHBwcJCQgKDBQNDAsLDBkSEw8UHRofHh0aHBwgJC4nICIsIxwcKDcpLDAxNDQ0Hyc5PTgyPC4zNDL/2wBDAQkJCQwLDBgNDRgyIRwhMjIyMjIyMjIyMjIyMjIyMjIyMjIyMjIyMjIyMjIyMjIyMjIyMjIyMjIyMjIyMjIyMjL/wAARCADcAYEDASIAAhEBAxEB/8QAHAAAAAcBAQAAAAAAAAAAAAAAAAIDBAUGBwEI/8QASBAAAgEDAgQDBQUFBQUHBQEAAQIDAAQRBSEGEjFBE1FhByIycYEUQpGhsRUjUsHRFjNTYnIkQ1SSkxdVY8LS4fA0RIKUorL/xAAbAQACAwEBAQAAAAAAAAAAAAACAwABBAUGB//EAC0RAAMAAgICAQMEAQMFAAAAAAABAgMRBCESMQUiQVETFDJhcQYVgVKRobHw/9oADAMBAAIRAxEAPwDN8V0Cu4ror1B5zYAKNihXahWwAV0CgK7UIdFGAooNKL1qymcLHIQdTRxDjcdaKww4bt3pZZF5etWLoUhcnfuKeRkLk/dbY+lM7fDgsCCCcbU8j2+VWIscREwyZ+JSPxFOggGwOVO6nzpsgGOU/CdwfKnUJx+7fYZ6+RqaM1DljzxGUfGoww/IGlIIxy+9360RAyn1GxHnRp4wFjcDYMGX086oVvQrDHysQfOnqLtTZH55SiqScZ2p0nOdgpHzoaGTQ4tx1HYGn8YprAnKAPzp5HSaHwOY6dIaax05jpFGqB3H0p7EeaIjuKYx08tzhh61ns2Y2LpTlKbgcrEU4SkUaoHKU4XtTZKcrSaNUCy0qtIr0pZaWx8hqFChQhAoUhPdRwYDZLnog6mm41CTqYBjy8Tf9KRfIxw9NhqKfaH9CkYbiOcHkJyOqnYilqbNKltAta9goUKFEUChQoGoQFCuUSSaOIZkkRB/mOKGqUrbZaTYpQpr+0bPOPtMf/NS6SJKMxurD0OaGc2OnqaT/wCS3NL2g9CuV2mAgoUKFQgKFChUIePiMdKGcfOgDQIr1J5o6pzj5UcCk1HL3zRwaojOkVzJA36UYUXB5R2qETACevUelKo4prCzCdVB6088JT2wfMVaJXXTFFIpVETryjNNxG69DzUqhcdVP4VYqv6DAfZ5ecf3bfEKkEGRmmuFETNMwVAMknoB600Gt2lrYrc8zS2xfk50Hwn5Gqq5n+TB8LyfxWydjHY9KdIudj1HQ+dRtpqNndQrLDMHVumAc/hT5JzsFjJ8i21Eu1tGPJNS9ND+Nh4ZZyF5BnJPYdaoWo8Raxqyzy2bTW+kRychkiGDv0LHrV1kiluraWLITnQoSB5jGd6yxvtemPNp07yIqviSIE4YjofWhUqsimn0dH4zHFeVa20WPh/inUNM1WOz1OUz28rhTJIcsmdgwbuK1QLvn8fnWJWFs+uahaafEhMhkAEg7JnfPoOtbhGMbdulVlmYrU+ifIRE1LS037FI6cpTdRg04QUijJI5jpzH1pvHTmOk0aYHMdOo6bR06TpSKNcDse8gb6UslJQ7gjzpZKzs2SLpThKSijdx7qk+tOUicdV/Ok00aYTDLSy0mFIO4xSi0tj0GrhOAT5b12kbiVIYWdzgYxt1J8qXb8ZbDXbKy160sjSsfec5+Q7Cji79ajZopLeZopFKuOxooc4618+vm5JtqvZ3Zwy5WiZgvRHcxSZ+8AfUGrHmqZYxSXV3HGm2/MSegAq0LdSRAm4gIHXxIvfU/wAxXpPheTV46d+t9HO5mNTaSHlCk4po5l5onV18waPXeTT7RiOmkLm5itYjJM/Ko/EmjzSpDC0khwqjJNVG+vJL24Mj/CPgX+EVzvkfkJ4saXdP0aOPx3lf9Dq81m4uOZYj4Ufp8R+tRxYk5difVjXO3Ssx9rXE91p0NtpNnI0X2hfEmdTglenL9a8tDz8/MoqvZ1fGMMbS9GjRalYTTGGK9t3l/wANZVJ/DNO0YocqzKfQ4rytZX01tOs0EjJIpyGU4IrXOC/aJcXs0en6lE87nZZo0LN9QB+dauV8VkwLzxvehGLlTkfjS0bDZ61NEQk/7xOmfvCp+GZJ4xJGwZT3FUyNldAy5OfpT6wvGs585PhsffX+dH8d8veOljzPc/n8A8jipryj2WmhRVYMoZTkEZBo1etT2to5YKFChVkPI8kEFtyQysTK3VlOy+W1Fmt/s6JzuOdvujsKfi3CqZy/iQoMqXA5mPlTJIrie6WVlVuc5PMcgDyNemTaPO9V6EOtco88sfi8keDGmynG5oowwo12A1oI7vHvy8y+nUVySb3B5kUo3uimsgySapoKUmJl8MCDg0+tLzndYpBudgaj8b+tGjykyOPunOKmxlRNLTJ/kzjtS6rSNtOlwnMvUdVPUU5UUxHLttPTITip5F0qONDyrLKFcnoB61Tr62+x3T24njmC4PPGcqa0m8sotQs5Lab4HHUdQfMVUZeC9RExWKSB487OWxt8q5POwZKvylbOx8by8U4/C3pr/wAjvgrULma9Fi55rdImIGOhz51enbkYDoMVD8P6JFotsQGEk8mPEfH5D0qaeIS43wwG1buLjuMSV+zk87kY8vIdR6Hlucgefaj3mk6fqiqL20jn5enMN1+RG9MLObDFG6g1LxPnfvTX2ZPKsdbl6FNP0PT7S3MNlaxwIxz7g3z6nqallidFHide7UlaSxKqAK3Nk8xJ2Plipu7vUuYYVEMS+GnLlR8Q9az1TTSS6NEpXuqrsjAvalkFJf3bAEkofhY/oaSudW02wcJeaha27HoskoU/hVPb9DMcuvRJxinUY6Uzt54p4lkgljlRujIwYH6incSjOM7/ADpNGmVrodRinKYHem8QwcdqcxjO5pFGqB3bI0kgVBkmnkssdoeWNPFm8z8KmjQxG2tgBtLINz5CkzFh0GRuT29KwZMm3pHUw4/FbZHXt5duwWR5SCM8qEIv5kUla25ZOdS4yxxnIPWpK4ULgEr07ijwxt7+CuOc9vlS9jwsNzcQco8ViCQMNvUrBOsuxHK3l51GzxkQltvdIbp5EU5VWB6ipsmx8zBFLMcAbmmSq80y3Eq4P+5j/hHmfX9KVt7lbmItseUfD3+tLIhyWbcnel1Hk1v0GnoaXunw3qL4wPOvR16ioo6Cgf3rz3fIJvVkxXOUeQrLn+N4uevPJHY2ORlhalkbaWaRIY4I2RG+N2+Jv6U/EYUe7t8qPjFdrXjxxjlTC0hVU6e2NJbSORudkw46PGeVvyrg+1Rk8sizL2VxysPr0p5iuFQeooXin2umX5Mrut6gXjS38N42zzOH/L51CNIF69ada/NnVpgPugL+VQM9xyg4O/lXivkLrLya2966O/xMKWJa+48lvo4lJZgDWX+0pbbVjDdIymaFeQjzX0qa1/VDZ2M9w/NyouSo7+lZn+1LjWroJKBGhPRNz+JrZ8bxamv1k/QXLvFinwrtsgFtpPGVY/e5mwK3Pgk2mh2SW9uoDtvJJ95z6n+VZXqenjSdRjMEolACyDzHofWrXoeppOqlWPqO4+dbfk/LPhWvQr47FjdUqXZtlvcxXSDOObz70o0JTHcVUtH1ArygtmrrBMJ4Md8da8dW8VaD5GJ4n16JLR5ua3aEk5jO2fI1J1CaWeS8I/iQ1MqcgV774fM8vElv2ujicidZHoNQoUK6gk8tzc137sEfLGgyEHX50LmIW6oigLKy/vABtSSc4wwY57EU5BFxIhkAGTh2G2a9To8f+o0RUUAjuJHEPNgZjQHYny3puZVkRzIAky7g9Ob0xVkmCvN4csYWHOxA3UeYI61G3Fi07qzMxjB38sfOh19zRGeX1RFcx2DgjPTIrjRcwyKfSR+FzrOsnhADGTzA+XKetNrcGWVYgcE9NqJVv2Ma1/EaGE56UokeDmnjLyhlI3BwcUZYhIPdXHpRaBeRjaFWSTxEOCB+NTFtOs6ZGzDqKYNAVPSjQExOeoyaiWhGXVr+yWGRjAJ+VLgFeXIxnpXLB1lYBvofOrBcWdrHYQSx3AeZ8+JFy48PHTfvmqdJNIxeG0/6IVRSqqCQT2rrLhtqOq0Zkb7GEjeHqG22Tn8anUEaxQuk3O7Al15cchzsPWq/eZ/aSj0Wpm36Clfc02/pTJKFsfLv6VIQufhY7djUbDT+IDAHbt6UFExsb8SajJo/Dl7dxhRIoCoWGQjMQob1xnpWZJw/MkC3l9C7G5JImffxD3Oa1fU9Ki13RrnTJ2KCVOUMOoI3B+hH4Vm4sdbs0On3Wn3UsltkRSRIzpIvkMd+9M41pb/J1MTr9LUe/uL8IXUuicSwWcLN9jvWKPEOnPg8rDy8q1uAvjaMKfNjms+4K4av5tXi1rUrZ7WKAMIIZRh3YjHMR2AGetaZGvpWfl3Dv6R1TTa8n39w8SO25b+VSFlBz3Ece+Gbf5U3jFSOnYW9iPriudkrpmnDP1IrUftA0/UOK/2RbxzpM8/gLIXBQkNj4RnbY77VadUuRp9nNdlSwggkl5SepC7Csl06MWvH9vBleddQIKrgHPMe9aFxVq9tpejXT3ccjpJC8YjDAseYY69q5vbOtPb7MpvPaDqEsKSz6nFFPL7zKi/Dj7o+X/zNW/2X8Xalq+q3WlX86XcPgePBOEClSCAUOOuxz6YrJZLOaEBbiwndHwVktyGHL+oNan7O1t7fibUCYGt4Ut1Fv4ihRysQfoaz43dP2dPkRinGkp7NTnTmhdfMGuk4BOcDzpnNMuUWEqWkO3kRjcmoDXJXub2GL7W9raRRB2MKcxdyBgHHYDtRZ88YY879HOmHT0iz2cn74DIIK4qQHSqLp0RudSthBqcyFHVjGYmXnAOT8Q7jPSryhzn5mh4vKjkS6n7B1Dh6YahQoVqBBQoUKhAUKFCoQovEKlNYuAfvEMPwqvXJHLv086tXGNsYpIr0fC45G+Y3H5Zqg396VU74rxfLwOeVS/s9RwX54ZaKp7QLkJoZjUjMjhTVP4Zt/G1GIebCrrHax6zq8S3MYkhicEKehY56/T9a17S9NtBZpH9lh5cdPDH9Kdl+QniYVi1tsz83A3kWVvpGDcQwmbieWLAwmEGB2C0SztpLaYPH7rVpfFHBVtFxDBf2pZVuOfxIyc4YAbj0xRLfhdSw5hU/3DG8U69aGcOJ07r8jPQtQjlVY5Y2SQHqoyDWjacOSHLH6VDafo0FowKqCR0NTS+6uK4fJ8brch8rIr6RKaaea8LfwoSamY/gX5VEaVHyxSTd3PIv86mVGAK9p8LiePiLf37PP8hp5OjtChQrrCDy2oPMV5TSqRFR60usX76T6daPyV6vZ4aq/AmJJPD8PnIXyp2kfuoIi/Icc2DkZ75BpHw66vPG2UJB86jQCvQ2uoY5uaPGIs52/UUeHQ0tg8sUjMWHu5G6jzp7bRQO682QR1B6Mf5UdY5Z7sggqx6jHwihpDYz1K6+4xOiMyf4YU/f2yTUnbcJzXGm3F5AU5bfHOCwB+g7011LWTBKDeSqyqMh2bZj2yTTmDVvtNqixur594upBA9KReR+t9miG0vJraIGcKkhjkXlI70l4K82eo86kb+E3PvEZxtzAfrUf4VzCCAuU8xT1kWhPkn66D2paK4BjOD69DU4s3OuxqC5HUB+hx1FOIrtk2OFPmelX5L2KyzVeiWAyaXdlcryxLGFUKQudz5nPeoxb7J5Mcsnke/ypVZ5m77fKgeaTN+nS9jM5l1IsexqdicGGOMRopXOXA3bPn8qrjNNb3WW/TqPOpi0uC4G9LnImaskPS16JmJc4p7Dsd+lMLZmJAqTjUEZG59KlPYMTocgkJtnnxtj71SNrHiJWU4bOWx5+dR1viSUAn3V3B9e1S8IKnnA3HxL/wDO1Z8j0b8K29ivJzL4gG/3/Q+dGRcUqq8pDqAykdPTuKOY+UgjdT0NZ/L7G5SGjFOoiUZWHUHIpGMbCnCLSqNEIhp+FIV46XiFjzRkCSKMHAD43PTz3+tPuILS11aB4LnHKyYGdt81PQQGS3KSg8gOV8wahW0+ewv7lpLp7iGUKUilHw7nIB8qxNaZ05e1spFp7N45HKjUp4oM/ArbVX7nUNQ0a9lTT7qWByAC0MKMWUbDLt8ulbJcapb6dZvKGUmNchQT1+tYTa/Y7hbqW81aW1lJfKeFG+5JIxzEfkabx5lttol3TWmXfgPibUr/AIiW0v7yW5geFzzToAyOB5jbBFPdT1G/v9dlttKit2e3jQOjzeG8nqh6beRqD9mUStxM84nEkMEUg8ZiRzlsY2zjI36VeNT4StNalM6v4ciyN++U/CM9azc/BOVOEFjpy9iuh2t9FqMkt1HKsMcXuM7ghpD2A67Dv0q0xjlQA9aYafZxW1tFbwc5ghGzOxZnPckmpEUjicdcfEo+4y68ns7QoUK1AAoUKFQgKFChUIMtT0+LU9PltZdg491sfCexrENetbjTruW1uVKyRnB8j6j0rezUDxNwxacR2YSYmK4jH7qdRkr6EdxWDmcNZvrn2jocDm/t68a/izFNAKpeRs5xmQn+Va/pbpJCvKc7Vl2ocL6roNwVurdvDViEnQZjcddj2+tWvhu/kCKjmvHfKYamt0dzkTObCqh7LTfWq3DxlgDyZx9abfZgnapAvzRgmm0hHpXNxt6OZjppaG5XFK29u9zMsSAjPU+Q86Vt7OW5OQOWMdXYbCpa2tkSMxQZ5D8ch6v/AO1dz474vJyKVWtT/wCxefkqFpexe3RfdCbRRjlX1PnTuiqoUAAbCjV7WZUrS9HKb32wUKFCrIeXtN4v0/Up2gkJlcn3Sw5HPyPf5VJukzKZIYxLH3ABDD5iskSWKO0CR2+LsSh0nVzkAfdA6dd81s1oXNtDI7Yn8NS+NsNjf869FjrIn437PLc/h48GnHpjKJllzgEMOoNK+HTqYRu4klTDg/3qDf6jvSzWZ5PEQh4+zL/TtT1RyL/JH+H6UrG7KrL/AB4BbvilvCxSFw6WqmWRwEA6dzRbQCTb6Mo4q1Ca+1+5V8iKFzFGnko2/E9adcL3Mg1OCzsmnInjInQnbmGTlfwqfv8Aho8Q3Ut2iJalyD4hBJbHp/OrFo2gWejLbXKQRSXkMfIZFTGfM9a437XJ+r5M9PfyGCeOo13rWv8Agb899alImkWaNyAxddx9alBbpIeWIlj0wR19aUubWOWLCycszDYYyAfWu6e/JZrzRqlyfc5QeldFLT0cDJXnPk12R9zb+AZCSPc393cGkfsS/ZfFZxnc8lTa2ivFJ4y+6Oue/pTWLTwNmkYpnZSPyzR/0BNtIjjCAirIuV25WHUU7jjkhTMn7yPs69frT1oVRhzDPMcADvSkcLKMwjbJzG3TP8qX4L7heW0Jm1jmjwQHUjrTP7JJZygjLRk9fKpKKJw5EPYbox2p9CkcylHXfHvI1C0l6GxtdDW2kBTIqds1BUCoc2DwHmjy0Z6+YqSs3bA2+tVvoYo09kotty4dM9d/M1IW5zjHxDp6+lI2ZLkZ2YdvOpCO0LzR+FnDMAcDpWa6/Jvw4/uhzaW7S83LtF94scBKPmxjUrJeKc7jkRmAPzFHYxXDyJIv+yQOY0jPSRh1ZvPfYCkrnUQo5VOAOwrMpq30bKuMci8Nusw5raeKde/I24+YpRZCsjQ2arNcKPekb+6iPqe59P0qq3V7yzNNG3JKRgspxzDyOO1Weykju9JtJIFEUBXBiXoGB3q82KsaTfpg8Xkxmpyumv8A7ocxSNGGWOVpZGPvzN3+Q7Cl4i6pyk869wxpNECgYFLqKzNI6U/0Np7O2nP7xpFB6qwyKhLngrRLmV3kEIyc4C1aQKOI1/hFBvXocuyG0zSdO0hPDsoXIP8ACuAakhDJLjxMImc8i9Pr506CgdBXaEI4qhRgDau0KFQgKFChUIChQoVCAoUKFQgKFChUIJSQq6spClT1VhkH6VGtolgJfFFkiPn4ovdz9Kl6FKyYceVatJhTdT/F6Is2cOfgnx5ZFHS1RT+6tlz/ABSHNSNcNJx8DjY3uYRbyW/bGwtmcgytnHRRsB9KcqoUYA2oZopcDvWv0AHoUn4y+YrpkUDOahemHoUn4yfxUKhNM856fwNo+m3aXUcc0ssZ5kMsnMFPnjA3qde2V9yN/MbGpHwvSuGGvQzpejyOaryd29kJNbyqDyMGXHRv61AcQcVTaDHBb20OL915vf3VF8/XNXV4OYgedUfjzhy7muodXs4WmVIxHNGoyQB0YDuN96YmqaVeicTFjeVLJ6Iux49vBeKNWihMMh5eeKPlKnzx3HnVuOkzXE/j3JDoD7pQ5Ws6sNP1PW5xpkEBitWdZJZZY8cuPIn9B1rY4FMIHhnby7H51KveRqf4oL5DFjxtPGkqfvQxEAjUADYUQrUo6RSgnHhP5fdP9KZywtG2GXHke1U6OWpaGsixuwklQ8yj4l2J+dIWcbNqrJKhKTLzg+WP/anjLkU3VJUnQRMccw90/nVN9dBSu9MdOnK7pzGRF+FhS0aKkCkpzFjuT0FLwW8aGRwpIG/Kd80rGoYFkAVh1Q9D8qp0Gof3Gc1qkiqQTj4hvupo8UAjXC5x60/gi5izHIfyAH6V14gAH7ny2zVeQSx9DMwKy82CGXcEdRREDyqskmCvUFRgj61JxweIpZRuOooQ2fJlcnrsp2pdUPxwzkIZGCOObPRgNjTn7GM88ezeXY04jtig9wbd1Pb5U4jUH+lLdGmY0IW+Qe4YVYNMlDXMTHHNzb+tRywhuo386cRRchBBORSL7WjZh+lpjOe8a3kntnyHilcHPcEkg/gaibm9LE4NWnUNMh1pFfxPAvFHKHxs48jVfbhXV+Y4gRx/EsgxWnj5cOvqemc3m8fk+X0La/oh3cud6vXD0TQ6Bbq3WV2kA8lqJsOF/CkWXU5FCg5EEZ5mf0PpVphUkiQqFXHKqDoo8qTzeTFpRHZq+J4OXFTy5VrfWhRVpZRXAuKUUVzmzvygyilBXAK7QMYgUKFCqLBQoUKhAUKFCoQFChQqEBQoZopNQgauZpNpVXqaKZM/CQahBYmil96btJJkjAqNnvWikIJwapvQcR5MljMFO9ItdDNRi6vGg98ZND9sWzZyv5UPkhywP8EosocbGk5jyoWLbCmiX9q6EpIA/kaZ3NxezRmNUHKe4q/JFrBTf4HqTxuhPiDPzopkJH94MfOoH7Fe9QCPrTa7j1KDBAJ37Gg8n+DYuNP2osvMP4xQqo+Lqf8AA/40Knk/wX+jP5G/hUDF6U/8KueFXoFR4CoI7wff6UCu+w3Henxj3pMR4z50SoVUEHLaOJW3y5PMpPT5UsI+UjbBPUCpGaDnxj4u1J/ZmBycE0fmKeLsZum1Ic7RgqMFD1U9Km7bSLm+fliTboWOyj61JvoGi6VbibWL5UJyQGk5AQPIdTSMvIiPZow8HJl7S6Kf4STk+F7r/wADdD8j/WlILJonJlUrJ2U9qnW4z4QsH8OKxDKPvuFXP0Y5pZeP+FbkLGbNHXyzHt+dI/e/0a/9nrX8iEWIq/MAQR3pRUEki82APQYq12cHDGtEfYZxHK23hB+Vs9fhPX6Ux1Lhy6slaSD/AGlR2UYYD1Hf6Uc8qKevQm/jsuPvW0RcsiRRkzZYqPdGMMPkaZgXd3IWV/dxgFR+tLRQSTNifOM9COnp6VLwQLBGWj3PQYHT50x1pC5hN6IsJcRRhF5vNj1zT6B1dQJ15D2byp1HEJD7o5WByQTsaUWESOQ6e+fTpSXZonECNCrjmOV+6RTk23OQRsfTvXY7bkyMZjPanCQNEMoS0fl3FA6HzjEUjKnel0TelhCJFHvfI/1roh5Tg0DocsejsYwdqcLBG4J5dj1AoiJS6AggilUaIWjsdtHEcKowehpwq46/WgoGPTuKOFpTY9IAXG1HAoAUahbGJHaFChVFgoUKFQgKFChUICuZoGuVCHc1wmilgGAJrhPkamitoMTRS4xRS5XqNvSkjIvXNQs5PCZlOCVPaoW4S/glCorHJ2IFTySh1DA5FAtULTIhf2pAod0WQdxneim4hvR++tZAR1OKYcW8VJoYit4wjXEg5hz/AAqPMjv8qg4OP7cxp4jEsBhuXC5+gqyvPTJ+4sbJt1mKfOk0021MTAXALHplqizxppLbtdb9wFLY+uMUT+1+iHIM6f8A5REf+Wq8UMXJ/sh7+6msL14yT7p2PY0ccaXkShRIm3nTp9Y4Zml5mmt1Y7552WnUOu6GpA8XTpkG3KZQGP1JpTwv7M3z8lhSSqdkfHxldgCWR1KE9AO1PpOI7HVo1gjdo5z0IPepj9jaDxLp0n2EpGQMOsTLlT64/XvWX8R8N6pwxqChee4gkBaKaJT08j5GgtXHrs28XNxs70/pZdfs03/GSUKzP7dqn8Nz/wApoUvzr8HR/Rj/AK0bH4VFKVIvauOg5h/lpu0eOorvqz5jWNjMx0m0QNPSlFKUaoW8Yy8IDtUppmim7ImlH7rsufi/oK5aWZuJgpB5Bu2P0qzs8djZPNKQqRIXdugUAZ/IVnz5mvpk18XiKn516KnxlxXacH6esNusT6hIuYojssa93IHYfifxrDprvXuLbyW8F1ywK4jm1G4JwpO/KoG5/wBKjbvind5Le8d8YCMu/wDtspZ2A/urdd9vLC/mfWr7d6PBDZxWcEJjtYE8OGPOeRfn3PcnuawutHWmfwZc+k6NZ3fLPDfann789wYQfP3UBOPmaVGmaDdkJFpFxZtn+8t752I+jgirRd8NtJJFIM4L8p9KeaLw1iynumBARii57mpvrZaXZVZtM1XQozfaVeS6jp8KiSRXHJPAM9SAdxnuvTvitL4E9oiaqYdP1ScOzkLb3LfE7fwN6+R7/Omlhp0qyIYmKFTzcy9c1TOK9CHDmuw3dnH4Vhf591WOIpl3YDyB2YeX0qk99MjRuep6UJz4sagSfxbAN6H19ahVjZCVwVI2IqV4M1g69wxbXMrh7hQYrjbHvrsdvUYP1pxqFkmS5UlgM84O5X+eK1YczX0s5/K4qf1x7IYAFgMYAGceZpyinCqwyfzA+dcMBV8j31x1Xt8xSsY8+/emtmWF+RZEwvXKjv8A1pdAQeZTgDrREU5HKd89RTlADtsD+VLbNMyBYw2Wj2PdexpRVVh8vyoFcbDINKgBsc2zdjQNjlIlyctKKtKgdiN/1roTB9KFsYpAgxSqj8KKBSg2pbGJHcUKFA1QRyu1yu1CAoUKFQhwmilq6cmisQilj2qEDb+VcyO1NTeqvU0ZLyFiPfH1ovFgeaXsZahK8MpycA9M03tbi4lkxGykeQcZ/Cl9Vt2vY8xspI6DODVRuv2jpTCYRGQD7oGGH07j1FMldAPTLpeXhsYUeVTjG5ApiNX0y8RsTqCBk42Iqj6/xnN4728M7RPEQhw2DkDf86p2ocRXUqNzyhnP3yBn8adGJNbYnJkpP6TaNM1GyeWSK1uhKvUjuKk/EDZ36VkHsrmnvNau5Jg32RYWUvjbmJGBn5ZrTjJJCWZTzcpxuM5pGSUq6H4qqp3Rm/tYsbiO/i1KPm8JkEZycDIHbzrKJb2VTnmP41onHnDWtahNJeWt3Leozki0cnmiz2XsR8t6yi7tdQtZTHLHJC46rIuP1peg2PH1Sddv50kdXmB+D8GpzovDmoaxeW8LOkJuWCwh1A5/UE7AetXw+yiM28b215JdOT74UooUY8zj8BU0Dozga1P28Rfk5pSPWrjm3Ln/AFb1ZtV9n97pY5pAQpzykyREn6cwNRVnpclrexyT2c9xEjAvGsYHOPLIfaoC0jXvY5Nd3aXlzJbBLdUEYkGAHbIOPoP1rTJ4FuoHRlB948uR3rOtF49iis44LDhDWIoIhgLbxI6j/wDqrHZ8dWEp5bnTtXsWz/8AcWTY/wCZcioxkaS6JP8AY5/wof8AlFCkv7X6J/xT/wDQf/00KmxnlX5DiEZ/dyj5HauMHG0kfMPPFHKUAXTdSRWrZzNDcxRP8JKnyPSk3tnUZwGHpTskMffjVvUbGgETcrIyHyYZFX5NA+CY70uARxcx69T8z/7VD+0e5e39n+rvGSGMPLkeRIB/I1P27AW4I7k/lTDiGzg1TQbyxuc+DOnI58gds/TOfpWOqbrZ04jxnSMf9ldmLnii4YY/+hIH1dc1rN5oTMuVAOKx32b6mugcXLb3eCwd7GRgfhYtgH5cygfWt+juFl26N5Gra2FvRUJ9MgtbSaa69yGJed2PYCkNMl0/V9MLaZIXhRyHBGCG9RVvv7GDULKe0uY+eCdCki5xkH1FR2h8OaXw7aSW2mwGNJX8RyzFizYxnP0odMryQytNLbOeX3apvtWso14ct5OjxXiFcf5lYH9BWl3N0tuoBRseYrJPavrEMy2VgjHxFY3Mo7BccqZ+fvGrU6ZPLZP+xqTm0fUxk7XK/wD+BWj3KK0XMwzyb/Mdx+FZ77HLCS14WlvJjg3sviovkmMKfqBmtGOGUr5jFTfZGivyRGGcqDjBwDSgVWOSMHzA/UUtOuWRh3Uf0oBK0qtrZgrHptBVQqQdiPMdKcIoA2riKQdqWVAfShbDmdAjBA9KU5Q3SgF23FHC4oGx0o6B2PSjhcf1oAedGAxQNhpAAxXaFCqCBQoUKhAdK5Xa5UIAmis4FBum9NLiXkO1ElsFvQ4MhHSm882I2DHt2qOlvWQ9cU1bWY0bEo28xTpxN+hNZdDG8vwpIJYH12qDutTkTJDfgaslwNO1CIgSBc+Q6fQ1UeINCnth4lhN4ikfAT1rRC8X2jNdzX3ERxVcWz+7NkfwsaXf2gQCLFzEGPcYyDVA1Ka7gJS7tJY/83LTK1iGrSiCA8znbHetPlia2Z6xZN9F5s7Kx4ytp7mSN0nVyGaLz6j57GoTVfZ/LEOazv5DtukiEVonCfDzcP6Ja2+C80/NNL6E9B9AKNxPNJY6HeTpH+8RNvQkgfzrFVKr+k3zDjHuircAw3umtJbfvZ0TJZIlGAfr1rQdO1FDdi2ulkg8Tp4wAz+dYhHxPdWr5tpmiYHcr50L7i/UdRidLq5MwJz722/n6Gm5OI/aYjFzd9VJvV1YJIT7qkZztTM6LbyvmWFHHlIgbb6g1HcAcULxPoA8Z1N/a/u5x5/wt9R+eatMkchgkMRAYLsawtOXpm9NNbRkHtd1B9Gh0uC0jijMjGTxFjAZQpGAD2GT+QqhWvtE1CDkCMSEULyNnBx8jWn8a6adZ0+W21mW2jkjBNrcFlUqT2Iz0ONx9awm90y6sZGjmiZCBklTzLjzyMiqfQLW+yxavxpeas8MkiQqY1K7Bv60np/EHhTrNMts/LuEkDlT896q4jYHaQ567GjLzkZEwI+YqtgeCNNg9oV0g5Y0sVX+FCUH6U9h9od1z+9GhH+S4A/8tZSrOMAzdfMdaldK0XUtVmWKzsbm5ZunhQscfXGKvZPE0r/tDn/wX/8A2x/6aFVP/s74p/7kvv8AlFCpsnielClFKU5KUUpTUwHA2KURlwpPkM06KVzkB2PQ9avYPiIadceLaAg5Gcj5EZpWVgyMjDKsMEelQHDF4Hs3tmP7yzmezm36MpPL+VTMp2rIzoT6MQ490KXRtan1m1jD20mPtcSA5X/xf9J2B8m6/EKuXA3tBtbuCC01WbcDljuy2zDsJPI/5uh2zipjW7YXMRBPKwBwwGevUEdwehB2NZNq3C3g3U1zpszafcl8+FGpa2fzxj3o/PGCPLFHNb6ZVSekoJormASwSpNGw2eNgyn5EUjKp8Jhnl26+VecrS84z0wObO2W7Q/FLp1yGz8wCG/EUW61fje/heObTb1ITuxvLjw4x6kuwFHoW5NS4m4ysdFhZIJ0vbo5xGjgoh83YdPkNz6Vklja3nG3EEjSyySW3ihry46Fyf8Adp/mI2A7DfoKStNCm1KVzqN+LgLjkttPb92x780pGAP9IJ9a1XhXTUs0RvChj5f7uGFOWOL/AEjzPdjue9DVaDmS96Nax6dpkFrFGkaooHKnwjbGB6DpT6SfwoXkJ2VSaZQOeUb031e7SC15ZGwhBZz5INyfwoAmheImW3Vj2wBTgLSWmhn0y2dwOZ4w5A9d/wCdOwtO30ZmtvYVVpVVoKu9KBaHZakAFGC10V2q2GkChQrtUWcrtChUIChQoGoQ5XGcUVzSEkmB1okimw7HO+aYXYZlyDuKLPclScGmT6mYz72486dMMRd6Iu/nljzzIeXzFV+6ugQcOCfI1bZ763uYX5uXCgkk/pUNecNwXkayRMyFxn0p8049mfrI9IqcuozRsTGxBHWlNJ1G91TWbOz5iUSTnOB188/Si6hwhrcMhFvLBKhGeZ5MfrUzwdo13pUk0t61vzuOXmjBYgeWcU58ifFilxt2i3yWIZCv3T2xmoY6tYaJqi2kiwsVXnbmRSVz6n9KskDQNGqiTBA3ztWN8bW8ttxg8ryYhmkWTm/y/wDwGs/HiclNUaeS7iNwatqPE+jhzC8pDocHkkCkVFXd/p+p2T2sepqqSDBS4UMMfMVil5qlzPdzzl8mSRnIz5nNGtNdkt5wWEbrndZFyDW1cLGl0+zB+65G/toud97NZ2hMlkyTErjmWdSCxbsCARt2quXns84ht7WS5NsVCnBU4DfPYmtAi4v04cLRyx2/JIzn3YWO3KBk75x1qoX/ALSmKlUE2xwfEIbbz+dKnz77GVWml47/AMFe4K4ml4U4shnuCVtZD4N2CPuE9fod/wAa9LCQmNJrd1dWUMrKcqwPT6V5h1bToLsi4MZSWUl/dPYjO9ap7KeLjeWC8O3srNd2qH7Oz/fiH3c+a/pWLNuns6OJKVojeMPZreahqNzqGm3gLysXMNyT1J3Ct2HzqgLwBxWb6O2bT7iNWYAyDBjHqSDXph4w3VRSXgooJ5QPmaSNZiXC9lp2hcTyWGohluo4WKyybZPQj5EZq1RWnD9yoFhfyQ7bJHyH8dt6zD2mQX+l8cXsj84WVvEgbOxQ+RqrQ69fQbxzvC3coxBNTYDdGzXuma0ZRHDcR3NuhynPF/Q1YNOi1e0RW+1QMCB+7DSLj8cisCXirU+v2+4/67j+dO4eMNUTGNQux8rhj+tToFVaPQP2vU//AAP+o3/poVgv9tdV/wC8rr/rGhU6C/Uo9ZlaKUpcrXOWpsvxEClc5KX5a5y1eyvEzTWp4+D+O1u5/d0nXRyzP0EVwuwOfUYNW1bgS80bEeInxAdx2I9DS/E3DlnxToVxpV8GEcoBV1+JHHRhWR6PxLqPDOq/2S4pcQXlscWV+2fDlU9MnupH4Gl0vuNx19jRruPmUiqtqGnuZPEjLKw6EHerDBqcVywimAinxkAn3XHmp7ilJbcMNxS0OMo4jitr5rqBIpZdaSBXVre1LlcE5LEDAHLjc024Z02004XF7xNG0sZ5I7aY2xkgWQkZBcDAbHYitOiQQ6hIqrnmtZCQB16CpO7EI0QQhQnNOgKlcZytH5dgtdGf6TYzPIfFYmNWPIOwGewq96bDyKu1MLa0EbYA71IyXttYRgzP7x2WNd2Y+WKHey/RM+MlvAZZGwqjeqZrV5Lr2v2fDUKs0l+ee+5etvaKQST5c2w+tRXFPG/2FooIoTdapMQtpp0XvNzE7FwO/fFW/gDhC44csbi+1aYXGu6iwkvZQ2VXGeVF9BnfzP0okLqi4rGqqFUAKBgAdh5UblxRelHV87Gi2LSOgV0UWSRI0LucKNyaiJL+4vJDHaDlT+M1nz8qMOk/b9IdjxO/Xol2lSMZdwB6mk1vbYnAnjz/AKqgrjT+VC085ZvnUTKqRtgHI864vK+cvj0lUdf57NuLhxa/kXpWDDIIIo3WqHFq82nuHjJZcgMh6EVeYnEkauOjAGurwedHLx+cGfkcasDW/TD0KFCtpmBQNCk3bAqEYHwRTC5R8EjpSjy75z0pu14MkP07U2UKqiJupmXZhULdXSnI5hv2q2tAJYQWUHI7ioi/0S0lQs4ZPMq1NmtMW52VeBXu76OCPfJ39B51f7WOMIsZBITAzVasNM061m8WNgzg7c8lT6XRUkrykY+6Riiy1VLWgMShPaZBcc6zbaXHDGJTHJLk83LnAFUe346uoCFjuWKjsTn9anPaPZ/teyimjGJYcgg/eB9ayWXTJo2/upB/pNbON4LHpow8vFV5Np6/wa5be0Bfs7i5jSVmA5DsOX8KZ3Gu6JqbAXVsyn+JJSPyrKWkmgODzD55oq3soI3NPWHEu0hNfreOlTNftuEuF9QgFy1w5B/3Zxn8RVI4s4NbS45bvT0kmtozlsb4FQ9rrl5bSKY3JXyPSte4S8XUOE4zdKzGR2OSPiGaRl3jXkqH8d3deNrowyLUrmGIRIZ4U5Hjbl25lY5YH0O34UjDaSX95HHBazTZb3lRTuK9DNwxpzOHa2iYjplRT5oYrVDIzxwIB1ACj8qx3npo3zilPZkF/omoGJC1m0Eq4IRh5+nyprZ6Pf2GqQ31ozJc27h15RnBHn6Vra2k+rsTEjRQHYyyD32Hp5Uq2j29nDyRoPU+dBFKnplVkSfRJcPa0Nb0uO5IEc3wyx5+Bh1FSGpcg0ueaUr4Ual3ON1AG5qi6bOdB4jHNtZ3hCv5K33T/Kr5PEZI2AOVdSpHYgjpQZY8K6NEV5IwnibVtB1uGWwWV3Xn54ZguDH59eoNUn+zBlukhsr+ynMp5RzyeFg+vNsK17XfZPY3kry2E8lm7HPKBzIPkOoqAtPZFqK3wa61CB7ZdzyhgzfTFL9llAveAuI7CZY7jSJhz/A6YdG+TKSKbT8H6vbHE+nyRnGfe2rQNG4wHDms32nXLJJAo5Y+U7KwPbNWGH2jabdDluYolx1ZwDU0BtGLf2cv/wDh2/GhW2/200Dytv8AkFCporyRs9ChQoRxzFDFdoVCHOWq7xhwXpXGmkNY6nEOcZMFwgHiQN5qf1HQ1Y6FQh5z1HSeNfZq7i5tjr3DsTe5MCSYwe+B7yED6etP9N9p2jXNqPD1drKb/AvYiyr6cyjf8K3wiqjxD7MeEuJpjcahpMa3J3M9uTE5+fLsfqKrSCVNFa4O1tNd4gwZbSUC3dS1s5ZcEjrnofSrbxm8Vhw29yWRVilR+aQ4UY2GT2FVjhrgXT+CuMZYNHeea3ltTLKksgZojnA322NWL2gWD6vwjc6esMpWd4435MZClgCR64NXpE2zKNR9oFhCJPH4hiUjpBpsJc/V2wKirDXuKOM3az4O0d4wDiXUJXyy52yXOAvyG9alpfsV4I0u4SQ6bLeOg2+1zF1PqVGBV+jhit4FhgjSONBhURQqgegFVoptlF4D9mllwiW1C7m/aOuTbyXki/3eRgqmdwOu/U/lV7oo613NUAA0m78m9dZwBUfPcc7ADp29aC68UXK2xjrOpF5hbofdX4sd6Qi1HwouVNqbX9jc29y8rqXjc5DDt6GmpONgD+FeH+TzcvHyqr0egw4sbxpIcXF7JKd2ptlnOwPzoJGSeZxgetOEUseWNS58+1clzVvyyM0fTC0hCSNEj33ZjgCrzYsDaxjyUCq5a6cA4kc80nbyWrFZJ4ceK9j/AKfnxxNpdHK5+RWkkO6FCuV6I5pxjSD5xSxGaTNWgWR878owRTHaSZVPTPYVMOqttsaT8MA5AA+lMTAaAowAvQY2qu8VTXMUdvFbxtIZWI5FGS3pVgd8Gq5xNLHJpsnOWV03jKnfNHD1WwbnynRQJdfMcxDMRv0p3f8AFlmLC1W1R451U+M5fZj6VT9SkBkbmQg561CzgP0kxWxZttbML40pPoucXGT+IFkfmTO4JzmrJo+vaLPE/wBotLcyk5UlRWNNbyc2Q9LwG5jcEOdjT/OMn0tGR8a8b8oo13WuF7TiW3drJEhkRd+Ray+XhLiCGVkFszgHGcCta9niXTaRNPM20rDlJ74q1m3jLYIGetY8tuLcpnS48Osad+zD9L4G4hveVntY4o8gFi4/Sts0TTjY2EMM0i5jUKFSuzSW1nF4kzJGnme9MkkvtXPJbK9ranrIR77j08qRky1S7Y1KMfocXeoxW8rW9pH49yTkRg7L6se1GtNGkuJRc6i/iv1WPHup8hUhp+l29hGFjTfuT1Jp9is1VsTWR0FWNUTlUAD0pjdx5BqRpCdMg1cPTA0VHVdPW7geNhv2pzwxrksjnS79z9qiGVY/7xfP51IXMO9V3VrBwUvLY8txC3Mh+XatzSySOxV4svLKGpCZ4olw7ogPXNM9C1VdVsElwBKvuyJ/C3cUnxPZWk2iT3Lh2a3QyBVPvbeVZGtPTNfv0edvaLw9PovEdxLG/PbTsXSRem++KpwmlA95ixrSrviay1LMeo2PjWyN/dlsNj0NU+/i0eTVHNo01vaMdkf3mUULBckN9pk8j+NCpj7Jo/8Ax8v/AEqFQHTPZtChQqhoKFChUIChQoVCArhrtcPb51CGY33F2n6F7SdagmDySm3iBAZUVMhSMsxAG3lmnHFXH2nwcOXYuIZERlCeLBLHMELDbmCnmA9cVis08t3xvq73EjStJdScxc5ziQgfkAKneKEVZJY1VQjRxEgDGfdFFoL7HoeybmsrRwwYNCh5s5z7o3zTntVc4DdpOAeHndizGyjyT16VZKEEbSkxnIG1M579YRuVHzNSbgFTkVn+qsZL645iSFfA9Kdx8H6tabOT8tz3wsaqVtsm5tQMjAcwYnoFO1PrGzZiJZSM9gOgqh5PmaXjv7uCM+FcSL8mrTXxct7VHE4/+qHvxyR/2ZpLRqyFWAIPYioO90wF8xAqPIVB2GrX+QPtUhHqc1a7OaSaMGRuY48qxcv46aWr7PSfHfMrL3CaIeLTAPiQt/qOafw2JGNsDyFSvKuOgowA8q40/C8Wa8qW/wDJ2K5l0IRWwQU6QYFAV1a6kRMrUrRmqnXsPQoUKMEKaISKUNEYVaKEiilub0xSTg42FKSjC5Gxpp4jg/FRoFicpkDElRy+lMbuON48TIDnsBmpM7jeiEDyFECUy/4Z0+62woY9CBiq7d+z63fJikOfpWlzxIRugP0qHVFXWWUDC+HnHajQLMvm9nV7k+HKMfOnWm+zO5lkzc33hoN8AZJrVuRQpwBUeZZBe8oY8vL0qba9A6T9jvRtMt9MtI4FZmVBgCi6hrEaS+BaRePcnYKvwr6k1G6zdzx28SJKyhzhsbZqX0W1git1McSqT1I70D/IN5fFaQhZaG8832vUZDLKdwv3V+QqfSNY15VAAHlXQK7SmZtuu2AUK7QoAkdorDIo1CoEkMJ4s5qOmh2II2NTMtMpgPKtOOmTRVld9A1lboZ+yzHllA7E9DVyeNLiLmBDKw+hqB1KJJLKRXUMMdDXeDZZJdH5XcsEcquewzV5V9zVira0R+scAaNqRZ5LQI5+9FhTVVk9kGkQsbp7u48JPeKtj+la5UDxm7RcI6k8Z5WELYI+VJ2MaM6/sHwz/jP+IoVRv2jd/wCO/wCNCr2C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5060" name="AutoShape 4" descr="http://img1.imgtn.bdimg.com/it/u=1727619774,373617098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 name="矩形 1"/>
          <p:cNvSpPr/>
          <p:nvPr/>
        </p:nvSpPr>
        <p:spPr>
          <a:xfrm>
            <a:off x="566555" y="3789040"/>
            <a:ext cx="8120245"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latin typeface="+mj-ea"/>
                <a:ea typeface="+mj-ea"/>
              </a:rPr>
              <a:t>涌现了很多分子量较大、结构复杂的化合物，往往具有分子质量大，疏水性强等特点。</a:t>
            </a:r>
            <a:r>
              <a:rPr lang="zh-CN" altLang="en-US" sz="2400" b="1" dirty="0">
                <a:solidFill>
                  <a:srgbClr val="0000FF"/>
                </a:solidFill>
                <a:latin typeface="+mj-ea"/>
                <a:ea typeface="+mj-ea"/>
              </a:rPr>
              <a:t>根据统计，这些化合物中约</a:t>
            </a:r>
            <a:r>
              <a:rPr lang="en-US" altLang="zh-CN" sz="2400" b="1" dirty="0">
                <a:solidFill>
                  <a:srgbClr val="0000FF"/>
                </a:solidFill>
                <a:latin typeface="+mj-ea"/>
                <a:ea typeface="+mj-ea"/>
              </a:rPr>
              <a:t>40%</a:t>
            </a:r>
            <a:r>
              <a:rPr lang="zh-CN" altLang="en-US" sz="2400" b="1" dirty="0">
                <a:solidFill>
                  <a:srgbClr val="0000FF"/>
                </a:solidFill>
                <a:latin typeface="+mj-ea"/>
                <a:ea typeface="+mj-ea"/>
              </a:rPr>
              <a:t>为水难溶性（</a:t>
            </a:r>
            <a:r>
              <a:rPr lang="en-US" altLang="zh-CN" sz="2400" b="1" dirty="0">
                <a:solidFill>
                  <a:srgbClr val="0000FF"/>
                </a:solidFill>
                <a:latin typeface="+mj-ea"/>
                <a:ea typeface="+mj-ea"/>
              </a:rPr>
              <a:t>&lt;10mg/mL</a:t>
            </a:r>
            <a:r>
              <a:rPr lang="zh-CN" altLang="en-US" sz="2400" b="1" dirty="0">
                <a:solidFill>
                  <a:srgbClr val="0000FF"/>
                </a:solidFill>
                <a:latin typeface="+mj-ea"/>
                <a:ea typeface="+mj-ea"/>
              </a:rPr>
              <a:t>）</a:t>
            </a:r>
            <a:r>
              <a:rPr lang="zh-CN" altLang="en-US" sz="2400" dirty="0">
                <a:latin typeface="+mj-ea"/>
                <a:ea typeface="+mj-ea"/>
              </a:rPr>
              <a:t>。已有多种策略来提高难溶性药物溶出及生物利用度。如使用表面活性剂对药物增溶、制备环糊精包合物、固体分散体、脂质体、胶束、固体脂质纳米粒等。然而，这些解决方案存在着载药量低、物理稳定性差、工业化生产困难等问题</a:t>
            </a:r>
          </a:p>
        </p:txBody>
      </p:sp>
    </p:spTree>
    <p:extLst>
      <p:ext uri="{BB962C8B-B14F-4D97-AF65-F5344CB8AC3E}">
        <p14:creationId xmlns:p14="http://schemas.microsoft.com/office/powerpoint/2010/main" val="4066265678"/>
      </p:ext>
    </p:extLst>
  </p:cSld>
  <p:clrMapOvr>
    <a:masterClrMapping/>
  </p:clrMapOvr>
  <p:transition>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45058" name="AutoShape 2" descr="data:image/jpeg;base64,/9j/4AAQSkZJRgABAQAAAQABAAD/2wBDAAgGBgcGBQgHBwcJCQgKDBQNDAsLDBkSEw8UHRofHh0aHBwgJC4nICIsIxwcKDcpLDAxNDQ0Hyc5PTgyPC4zNDL/2wBDAQkJCQwLDBgNDRgyIRwhMjIyMjIyMjIyMjIyMjIyMjIyMjIyMjIyMjIyMjIyMjIyMjIyMjIyMjIyMjIyMjIyMjL/wAARCADcAYEDASIAAhEBAxEB/8QAHAAAAAcBAQAAAAAAAAAAAAAAAAIDBAUGBwEI/8QASBAAAgEDAgQDBQUFBQUHBQEAAQIDAAQRBSEGEjFBE1FhByIycYEUQpGhsRUjUsHRFjNTYnIkQ1SSkxdVY8LS4fA0RIKUorL/xAAbAQACAwEBAQAAAAAAAAAAAAACAwABBAUGB//EAC0RAAMAAgICAQMEAQMFAAAAAAABAgMRBCESMQUiQVETFDJhcQYVgVKRobHw/9oADAMBAAIRAxEAPwDN8V0Cu4ror1B5zYAKNihXahWwAV0CgK7UIdFGAooNKL1qymcLHIQdTRxDjcdaKww4bt3pZZF5etWLoUhcnfuKeRkLk/dbY+lM7fDgsCCCcbU8j2+VWIscREwyZ+JSPxFOggGwOVO6nzpsgGOU/CdwfKnUJx+7fYZ6+RqaM1DljzxGUfGoww/IGlIIxy+9360RAyn1GxHnRp4wFjcDYMGX086oVvQrDHysQfOnqLtTZH55SiqScZ2p0nOdgpHzoaGTQ4tx1HYGn8YprAnKAPzp5HSaHwOY6dIaax05jpFGqB3H0p7EeaIjuKYx08tzhh61ns2Y2LpTlKbgcrEU4SkUaoHKU4XtTZKcrSaNUCy0qtIr0pZaWx8hqFChQhAoUhPdRwYDZLnog6mm41CTqYBjy8Tf9KRfIxw9NhqKfaH9CkYbiOcHkJyOqnYilqbNKltAta9goUKFEUChQoGoQFCuUSSaOIZkkRB/mOKGqUrbZaTYpQpr+0bPOPtMf/NS6SJKMxurD0OaGc2OnqaT/wCS3NL2g9CuV2mAgoUKFQgKFChUIePiMdKGcfOgDQIr1J5o6pzj5UcCk1HL3zRwaojOkVzJA36UYUXB5R2qETACevUelKo4prCzCdVB6088JT2wfMVaJXXTFFIpVETryjNNxG69DzUqhcdVP4VYqv6DAfZ5ecf3bfEKkEGRmmuFETNMwVAMknoB600Gt2lrYrc8zS2xfk50Hwn5Gqq5n+TB8LyfxWydjHY9KdIudj1HQ+dRtpqNndQrLDMHVumAc/hT5JzsFjJ8i21Eu1tGPJNS9ND+Nh4ZZyF5BnJPYdaoWo8Raxqyzy2bTW+kRychkiGDv0LHrV1kiluraWLITnQoSB5jGd6yxvtemPNp07yIqviSIE4YjofWhUqsimn0dH4zHFeVa20WPh/inUNM1WOz1OUz28rhTJIcsmdgwbuK1QLvn8fnWJWFs+uahaafEhMhkAEg7JnfPoOtbhGMbdulVlmYrU+ifIRE1LS037FI6cpTdRg04QUijJI5jpzH1pvHTmOk0aYHMdOo6bR06TpSKNcDse8gb6UslJQ7gjzpZKzs2SLpThKSijdx7qk+tOUicdV/Ok00aYTDLSy0mFIO4xSi0tj0GrhOAT5b12kbiVIYWdzgYxt1J8qXb8ZbDXbKy160sjSsfec5+Q7Cji79ajZopLeZopFKuOxooc4618+vm5JtqvZ3Zwy5WiZgvRHcxSZ+8AfUGrHmqZYxSXV3HGm2/MSegAq0LdSRAm4gIHXxIvfU/wAxXpPheTV46d+t9HO5mNTaSHlCk4po5l5onV18waPXeTT7RiOmkLm5itYjJM/Ko/EmjzSpDC0khwqjJNVG+vJL24Mj/CPgX+EVzvkfkJ4saXdP0aOPx3lf9Dq81m4uOZYj4Ufp8R+tRxYk5difVjXO3Ssx9rXE91p0NtpNnI0X2hfEmdTglenL9a8tDz8/MoqvZ1fGMMbS9GjRalYTTGGK9t3l/wANZVJ/DNO0YocqzKfQ4rytZX01tOs0EjJIpyGU4IrXOC/aJcXs0en6lE87nZZo0LN9QB+dauV8VkwLzxvehGLlTkfjS0bDZ61NEQk/7xOmfvCp+GZJ4xJGwZT3FUyNldAy5OfpT6wvGs585PhsffX+dH8d8veOljzPc/n8A8jipryj2WmhRVYMoZTkEZBo1etT2to5YKFChVkPI8kEFtyQysTK3VlOy+W1Fmt/s6JzuOdvujsKfi3CqZy/iQoMqXA5mPlTJIrie6WVlVuc5PMcgDyNemTaPO9V6EOtco88sfi8keDGmynG5oowwo12A1oI7vHvy8y+nUVySb3B5kUo3uimsgySapoKUmJl8MCDg0+tLzndYpBudgaj8b+tGjykyOPunOKmxlRNLTJ/kzjtS6rSNtOlwnMvUdVPUU5UUxHLttPTITip5F0qONDyrLKFcnoB61Tr62+x3T24njmC4PPGcqa0m8sotQs5Lab4HHUdQfMVUZeC9RExWKSB487OWxt8q5POwZKvylbOx8by8U4/C3pr/wAjvgrULma9Fi55rdImIGOhz51enbkYDoMVD8P6JFotsQGEk8mPEfH5D0qaeIS43wwG1buLjuMSV+zk87kY8vIdR6Hlucgefaj3mk6fqiqL20jn5enMN1+RG9MLObDFG6g1LxPnfvTX2ZPKsdbl6FNP0PT7S3MNlaxwIxz7g3z6nqallidFHide7UlaSxKqAK3Nk8xJ2Plipu7vUuYYVEMS+GnLlR8Q9az1TTSS6NEpXuqrsjAvalkFJf3bAEkofhY/oaSudW02wcJeaha27HoskoU/hVPb9DMcuvRJxinUY6Uzt54p4lkgljlRujIwYH6incSjOM7/ADpNGmVrodRinKYHem8QwcdqcxjO5pFGqB3bI0kgVBkmnkssdoeWNPFm8z8KmjQxG2tgBtLINz5CkzFh0GRuT29KwZMm3pHUw4/FbZHXt5duwWR5SCM8qEIv5kUla25ZOdS4yxxnIPWpK4ULgEr07ijwxt7+CuOc9vlS9jwsNzcQco8ViCQMNvUrBOsuxHK3l51GzxkQltvdIbp5EU5VWB6ipsmx8zBFLMcAbmmSq80y3Eq4P+5j/hHmfX9KVt7lbmItseUfD3+tLIhyWbcnel1Hk1v0GnoaXunw3qL4wPOvR16ioo6Cgf3rz3fIJvVkxXOUeQrLn+N4uevPJHY2ORlhalkbaWaRIY4I2RG+N2+Jv6U/EYUe7t8qPjFdrXjxxjlTC0hVU6e2NJbSORudkw46PGeVvyrg+1Rk8sizL2VxysPr0p5iuFQeooXin2umX5Mrut6gXjS38N42zzOH/L51CNIF69ada/NnVpgPugL+VQM9xyg4O/lXivkLrLya2966O/xMKWJa+48lvo4lJZgDWX+0pbbVjDdIymaFeQjzX0qa1/VDZ2M9w/NyouSo7+lZn+1LjWroJKBGhPRNz+JrZ8bxamv1k/QXLvFinwrtsgFtpPGVY/e5mwK3Pgk2mh2SW9uoDtvJJ95z6n+VZXqenjSdRjMEolACyDzHofWrXoeppOqlWPqO4+dbfk/LPhWvQr47FjdUqXZtlvcxXSDOObz70o0JTHcVUtH1ArygtmrrBMJ4Md8da8dW8VaD5GJ4n16JLR5ua3aEk5jO2fI1J1CaWeS8I/iQ1MqcgV774fM8vElv2ujicidZHoNQoUK6gk8tzc137sEfLGgyEHX50LmIW6oigLKy/vABtSSc4wwY57EU5BFxIhkAGTh2G2a9To8f+o0RUUAjuJHEPNgZjQHYny3puZVkRzIAky7g9Ob0xVkmCvN4csYWHOxA3UeYI61G3Fi07qzMxjB38sfOh19zRGeX1RFcx2DgjPTIrjRcwyKfSR+FzrOsnhADGTzA+XKetNrcGWVYgcE9NqJVv2Ma1/EaGE56UokeDmnjLyhlI3BwcUZYhIPdXHpRaBeRjaFWSTxEOCB+NTFtOs6ZGzDqKYNAVPSjQExOeoyaiWhGXVr+yWGRjAJ+VLgFeXIxnpXLB1lYBvofOrBcWdrHYQSx3AeZ8+JFy48PHTfvmqdJNIxeG0/6IVRSqqCQT2rrLhtqOq0Zkb7GEjeHqG22Tn8anUEaxQuk3O7Al15cchzsPWq/eZ/aSj0Wpm36Clfc02/pTJKFsfLv6VIQufhY7djUbDT+IDAHbt6UFExsb8SajJo/Dl7dxhRIoCoWGQjMQob1xnpWZJw/MkC3l9C7G5JImffxD3Oa1fU9Ki13RrnTJ2KCVOUMOoI3B+hH4Vm4sdbs0On3Wn3UsltkRSRIzpIvkMd+9M41pb/J1MTr9LUe/uL8IXUuicSwWcLN9jvWKPEOnPg8rDy8q1uAvjaMKfNjms+4K4av5tXi1rUrZ7WKAMIIZRh3YjHMR2AGetaZGvpWfl3Dv6R1TTa8n39w8SO25b+VSFlBz3Ece+Gbf5U3jFSOnYW9iPriudkrpmnDP1IrUftA0/UOK/2RbxzpM8/gLIXBQkNj4RnbY77VadUuRp9nNdlSwggkl5SepC7Csl06MWvH9vBleddQIKrgHPMe9aFxVq9tpejXT3ccjpJC8YjDAseYY69q5vbOtPb7MpvPaDqEsKSz6nFFPL7zKi/Dj7o+X/zNW/2X8Xalq+q3WlX86XcPgePBOEClSCAUOOuxz6YrJZLOaEBbiwndHwVktyGHL+oNan7O1t7fibUCYGt4Ut1Fv4ihRysQfoaz43dP2dPkRinGkp7NTnTmhdfMGuk4BOcDzpnNMuUWEqWkO3kRjcmoDXJXub2GL7W9raRRB2MKcxdyBgHHYDtRZ88YY879HOmHT0iz2cn74DIIK4qQHSqLp0RudSthBqcyFHVjGYmXnAOT8Q7jPSryhzn5mh4vKjkS6n7B1Dh6YahQoVqBBQoUKhAUKFCoQovEKlNYuAfvEMPwqvXJHLv086tXGNsYpIr0fC45G+Y3H5Zqg396VU74rxfLwOeVS/s9RwX54ZaKp7QLkJoZjUjMjhTVP4Zt/G1GIebCrrHax6zq8S3MYkhicEKehY56/T9a17S9NtBZpH9lh5cdPDH9Kdl+QniYVi1tsz83A3kWVvpGDcQwmbieWLAwmEGB2C0SztpLaYPH7rVpfFHBVtFxDBf2pZVuOfxIyc4YAbj0xRLfhdSw5hU/3DG8U69aGcOJ07r8jPQtQjlVY5Y2SQHqoyDWjacOSHLH6VDafo0FowKqCR0NTS+6uK4fJ8brch8rIr6RKaaea8LfwoSamY/gX5VEaVHyxSTd3PIv86mVGAK9p8LiePiLf37PP8hp5OjtChQrrCDy2oPMV5TSqRFR60usX76T6daPyV6vZ4aq/AmJJPD8PnIXyp2kfuoIi/Icc2DkZ75BpHw66vPG2UJB86jQCvQ2uoY5uaPGIs52/UUeHQ0tg8sUjMWHu5G6jzp7bRQO682QR1B6Mf5UdY5Z7sggqx6jHwihpDYz1K6+4xOiMyf4YU/f2yTUnbcJzXGm3F5AU5bfHOCwB+g7011LWTBKDeSqyqMh2bZj2yTTmDVvtNqixur594upBA9KReR+t9miG0vJraIGcKkhjkXlI70l4K82eo86kb+E3PvEZxtzAfrUf4VzCCAuU8xT1kWhPkn66D2paK4BjOD69DU4s3OuxqC5HUB+hx1FOIrtk2OFPmelX5L2KyzVeiWAyaXdlcryxLGFUKQudz5nPeoxb7J5Mcsnke/ypVZ5m77fKgeaTN+nS9jM5l1IsexqdicGGOMRopXOXA3bPn8qrjNNb3WW/TqPOpi0uC4G9LnImaskPS16JmJc4p7Dsd+lMLZmJAqTjUEZG59KlPYMTocgkJtnnxtj71SNrHiJWU4bOWx5+dR1viSUAn3V3B9e1S8IKnnA3HxL/wDO1Z8j0b8K29ivJzL4gG/3/Q+dGRcUqq8pDqAykdPTuKOY+UgjdT0NZ/L7G5SGjFOoiUZWHUHIpGMbCnCLSqNEIhp+FIV46XiFjzRkCSKMHAD43PTz3+tPuILS11aB4LnHKyYGdt81PQQGS3KSg8gOV8wahW0+ewv7lpLp7iGUKUilHw7nIB8qxNaZ05e1spFp7N45HKjUp4oM/ArbVX7nUNQ0a9lTT7qWByAC0MKMWUbDLt8ulbJcapb6dZvKGUmNchQT1+tYTa/Y7hbqW81aW1lJfKeFG+5JIxzEfkabx5lttol3TWmXfgPibUr/AIiW0v7yW5geFzzToAyOB5jbBFPdT1G/v9dlttKit2e3jQOjzeG8nqh6beRqD9mUStxM84nEkMEUg8ZiRzlsY2zjI36VeNT4StNalM6v4ciyN++U/CM9azc/BOVOEFjpy9iuh2t9FqMkt1HKsMcXuM7ghpD2A67Dv0q0xjlQA9aYafZxW1tFbwc5ghGzOxZnPckmpEUjicdcfEo+4y68ns7QoUK1AAoUKFQgKFChUIMtT0+LU9PltZdg491sfCexrENetbjTruW1uVKyRnB8j6j0rezUDxNwxacR2YSYmK4jH7qdRkr6EdxWDmcNZvrn2jocDm/t68a/izFNAKpeRs5xmQn+Va/pbpJCvKc7Vl2ocL6roNwVurdvDViEnQZjcddj2+tWvhu/kCKjmvHfKYamt0dzkTObCqh7LTfWq3DxlgDyZx9abfZgnapAvzRgmm0hHpXNxt6OZjppaG5XFK29u9zMsSAjPU+Q86Vt7OW5OQOWMdXYbCpa2tkSMxQZ5D8ch6v/AO1dz474vJyKVWtT/wCxefkqFpexe3RfdCbRRjlX1PnTuiqoUAAbCjV7WZUrS9HKb32wUKFCrIeXtN4v0/Up2gkJlcn3Sw5HPyPf5VJukzKZIYxLH3ABDD5iskSWKO0CR2+LsSh0nVzkAfdA6dd81s1oXNtDI7Yn8NS+NsNjf869FjrIn437PLc/h48GnHpjKJllzgEMOoNK+HTqYRu4klTDg/3qDf6jvSzWZ5PEQh4+zL/TtT1RyL/JH+H6UrG7KrL/AB4BbvilvCxSFw6WqmWRwEA6dzRbQCTb6Mo4q1Ca+1+5V8iKFzFGnko2/E9adcL3Mg1OCzsmnInjInQnbmGTlfwqfv8Aho8Q3Ut2iJalyD4hBJbHp/OrFo2gWejLbXKQRSXkMfIZFTGfM9a437XJ+r5M9PfyGCeOo13rWv8Agb899alImkWaNyAxddx9alBbpIeWIlj0wR19aUubWOWLCycszDYYyAfWu6e/JZrzRqlyfc5QeldFLT0cDJXnPk12R9zb+AZCSPc393cGkfsS/ZfFZxnc8lTa2ivFJ4y+6Oue/pTWLTwNmkYpnZSPyzR/0BNtIjjCAirIuV25WHUU7jjkhTMn7yPs69frT1oVRhzDPMcADvSkcLKMwjbJzG3TP8qX4L7heW0Jm1jmjwQHUjrTP7JJZygjLRk9fKpKKJw5EPYbox2p9CkcylHXfHvI1C0l6GxtdDW2kBTIqds1BUCoc2DwHmjy0Z6+YqSs3bA2+tVvoYo09kotty4dM9d/M1IW5zjHxDp6+lI2ZLkZ2YdvOpCO0LzR+FnDMAcDpWa6/Jvw4/uhzaW7S83LtF94scBKPmxjUrJeKc7jkRmAPzFHYxXDyJIv+yQOY0jPSRh1ZvPfYCkrnUQo5VOAOwrMpq30bKuMci8Nusw5raeKde/I24+YpRZCsjQ2arNcKPekb+6iPqe59P0qq3V7yzNNG3JKRgspxzDyOO1Weykju9JtJIFEUBXBiXoGB3q82KsaTfpg8Xkxmpyumv8A7ocxSNGGWOVpZGPvzN3+Q7Cl4i6pyk869wxpNECgYFLqKzNI6U/0Np7O2nP7xpFB6qwyKhLngrRLmV3kEIyc4C1aQKOI1/hFBvXocuyG0zSdO0hPDsoXIP8ACuAakhDJLjxMImc8i9Pr506CgdBXaEI4qhRgDau0KFQgKFChUIChQoVCAoUKFQgKFChUIJSQq6spClT1VhkH6VGtolgJfFFkiPn4ovdz9Kl6FKyYceVatJhTdT/F6Is2cOfgnx5ZFHS1RT+6tlz/ABSHNSNcNJx8DjY3uYRbyW/bGwtmcgytnHRRsB9KcqoUYA2oZopcDvWv0AHoUn4y+YrpkUDOahemHoUn4yfxUKhNM856fwNo+m3aXUcc0ssZ5kMsnMFPnjA3qde2V9yN/MbGpHwvSuGGvQzpejyOaryd29kJNbyqDyMGXHRv61AcQcVTaDHBb20OL915vf3VF8/XNXV4OYgedUfjzhy7muodXs4WmVIxHNGoyQB0YDuN96YmqaVeicTFjeVLJ6Iux49vBeKNWihMMh5eeKPlKnzx3HnVuOkzXE/j3JDoD7pQ5Ws6sNP1PW5xpkEBitWdZJZZY8cuPIn9B1rY4FMIHhnby7H51KveRqf4oL5DFjxtPGkqfvQxEAjUADYUQrUo6RSgnHhP5fdP9KZywtG2GXHke1U6OWpaGsixuwklQ8yj4l2J+dIWcbNqrJKhKTLzg+WP/anjLkU3VJUnQRMccw90/nVN9dBSu9MdOnK7pzGRF+FhS0aKkCkpzFjuT0FLwW8aGRwpIG/Kd80rGoYFkAVh1Q9D8qp0Gof3Gc1qkiqQTj4hvupo8UAjXC5x60/gi5izHIfyAH6V14gAH7ny2zVeQSx9DMwKy82CGXcEdRREDyqskmCvUFRgj61JxweIpZRuOooQ2fJlcnrsp2pdUPxwzkIZGCOObPRgNjTn7GM88ezeXY04jtig9wbd1Pb5U4jUH+lLdGmY0IW+Qe4YVYNMlDXMTHHNzb+tRywhuo386cRRchBBORSL7WjZh+lpjOe8a3kntnyHilcHPcEkg/gaibm9LE4NWnUNMh1pFfxPAvFHKHxs48jVfbhXV+Y4gRx/EsgxWnj5cOvqemc3m8fk+X0La/oh3cud6vXD0TQ6Bbq3WV2kA8lqJsOF/CkWXU5FCg5EEZ5mf0PpVphUkiQqFXHKqDoo8qTzeTFpRHZq+J4OXFTy5VrfWhRVpZRXAuKUUVzmzvygyilBXAK7QMYgUKFCqLBQoUKhAUKFCoQFChQqEBQoZopNQgauZpNpVXqaKZM/CQahBYmil96btJJkjAqNnvWikIJwapvQcR5MljMFO9ItdDNRi6vGg98ZND9sWzZyv5UPkhywP8EosocbGk5jyoWLbCmiX9q6EpIA/kaZ3NxezRmNUHKe4q/JFrBTf4HqTxuhPiDPzopkJH94MfOoH7Fe9QCPrTa7j1KDBAJ37Gg8n+DYuNP2osvMP4xQqo+Lqf8AA/40Knk/wX+jP5G/hUDF6U/8KueFXoFR4CoI7wff6UCu+w3Henxj3pMR4z50SoVUEHLaOJW3y5PMpPT5UsI+UjbBPUCpGaDnxj4u1J/ZmBycE0fmKeLsZum1Ic7RgqMFD1U9Km7bSLm+fliTboWOyj61JvoGi6VbibWL5UJyQGk5AQPIdTSMvIiPZow8HJl7S6Kf4STk+F7r/wADdD8j/WlILJonJlUrJ2U9qnW4z4QsH8OKxDKPvuFXP0Y5pZeP+FbkLGbNHXyzHt+dI/e/0a/9nrX8iEWIq/MAQR3pRUEki82APQYq12cHDGtEfYZxHK23hB+Vs9fhPX6Ux1Lhy6slaSD/AGlR2UYYD1Hf6Uc8qKevQm/jsuPvW0RcsiRRkzZYqPdGMMPkaZgXd3IWV/dxgFR+tLRQSTNifOM9COnp6VLwQLBGWj3PQYHT50x1pC5hN6IsJcRRhF5vNj1zT6B1dQJ15D2byp1HEJD7o5WByQTsaUWESOQ6e+fTpSXZonECNCrjmOV+6RTk23OQRsfTvXY7bkyMZjPanCQNEMoS0fl3FA6HzjEUjKnel0TelhCJFHvfI/1roh5Tg0DocsejsYwdqcLBG4J5dj1AoiJS6AggilUaIWjsdtHEcKowehpwq46/WgoGPTuKOFpTY9IAXG1HAoAUahbGJHaFChVFgoUKFQgKFChUICuZoGuVCHc1wmilgGAJrhPkamitoMTRS4xRS5XqNvSkjIvXNQs5PCZlOCVPaoW4S/glCorHJ2IFTySh1DA5FAtULTIhf2pAod0WQdxneim4hvR++tZAR1OKYcW8VJoYit4wjXEg5hz/AAqPMjv8qg4OP7cxp4jEsBhuXC5+gqyvPTJ+4sbJt1mKfOk0021MTAXALHplqizxppLbtdb9wFLY+uMUT+1+iHIM6f8A5REf+Wq8UMXJ/sh7+6msL14yT7p2PY0ccaXkShRIm3nTp9Y4Zml5mmt1Y7552WnUOu6GpA8XTpkG3KZQGP1JpTwv7M3z8lhSSqdkfHxldgCWR1KE9AO1PpOI7HVo1gjdo5z0IPepj9jaDxLp0n2EpGQMOsTLlT64/XvWX8R8N6pwxqChee4gkBaKaJT08j5GgtXHrs28XNxs70/pZdfs03/GSUKzP7dqn8Nz/wApoUvzr8HR/Rj/AK0bH4VFKVIvauOg5h/lpu0eOorvqz5jWNjMx0m0QNPSlFKUaoW8Yy8IDtUppmim7ImlH7rsufi/oK5aWZuJgpB5Bu2P0qzs8djZPNKQqRIXdugUAZ/IVnz5mvpk18XiKn516KnxlxXacH6esNusT6hIuYojssa93IHYfifxrDprvXuLbyW8F1ywK4jm1G4JwpO/KoG5/wBKjbvind5Le8d8YCMu/wDtspZ2A/urdd9vLC/mfWr7d6PBDZxWcEJjtYE8OGPOeRfn3PcnuawutHWmfwZc+k6NZ3fLPDfann789wYQfP3UBOPmaVGmaDdkJFpFxZtn+8t752I+jgirRd8NtJJFIM4L8p9KeaLw1iynumBARii57mpvrZaXZVZtM1XQozfaVeS6jp8KiSRXHJPAM9SAdxnuvTvitL4E9oiaqYdP1ScOzkLb3LfE7fwN6+R7/Omlhp0qyIYmKFTzcy9c1TOK9CHDmuw3dnH4Vhf591WOIpl3YDyB2YeX0qk99MjRuep6UJz4sagSfxbAN6H19ahVjZCVwVI2IqV4M1g69wxbXMrh7hQYrjbHvrsdvUYP1pxqFkmS5UlgM84O5X+eK1YczX0s5/K4qf1x7IYAFgMYAGceZpyinCqwyfzA+dcMBV8j31x1Xt8xSsY8+/emtmWF+RZEwvXKjv8A1pdAQeZTgDrREU5HKd89RTlADtsD+VLbNMyBYw2Wj2PdexpRVVh8vyoFcbDINKgBsc2zdjQNjlIlyctKKtKgdiN/1roTB9KFsYpAgxSqj8KKBSg2pbGJHcUKFA1QRyu1yu1CAoUKFQhwmilq6cmisQilj2qEDb+VcyO1NTeqvU0ZLyFiPfH1ovFgeaXsZahK8MpycA9M03tbi4lkxGykeQcZ/Cl9Vt2vY8xspI6DODVRuv2jpTCYRGQD7oGGH07j1FMldAPTLpeXhsYUeVTjG5ApiNX0y8RsTqCBk42Iqj6/xnN4728M7RPEQhw2DkDf86p2ocRXUqNzyhnP3yBn8adGJNbYnJkpP6TaNM1GyeWSK1uhKvUjuKk/EDZ36VkHsrmnvNau5Jg32RYWUvjbmJGBn5ZrTjJJCWZTzcpxuM5pGSUq6H4qqp3Rm/tYsbiO/i1KPm8JkEZycDIHbzrKJb2VTnmP41onHnDWtahNJeWt3Leozki0cnmiz2XsR8t6yi7tdQtZTHLHJC46rIuP1peg2PH1Sddv50kdXmB+D8GpzovDmoaxeW8LOkJuWCwh1A5/UE7AetXw+yiM28b215JdOT74UooUY8zj8BU0Dozga1P28Rfk5pSPWrjm3Ln/AFb1ZtV9n97pY5pAQpzykyREn6cwNRVnpclrexyT2c9xEjAvGsYHOPLIfaoC0jXvY5Nd3aXlzJbBLdUEYkGAHbIOPoP1rTJ4FuoHRlB948uR3rOtF49iis44LDhDWIoIhgLbxI6j/wDqrHZ8dWEp5bnTtXsWz/8AcWTY/wCZcioxkaS6JP8AY5/wof8AlFCkv7X6J/xT/wDQf/00KmxnlX5DiEZ/dyj5HauMHG0kfMPPFHKUAXTdSRWrZzNDcxRP8JKnyPSk3tnUZwGHpTskMffjVvUbGgETcrIyHyYZFX5NA+CY70uARxcx69T8z/7VD+0e5e39n+rvGSGMPLkeRIB/I1P27AW4I7k/lTDiGzg1TQbyxuc+DOnI58gds/TOfpWOqbrZ04jxnSMf9ldmLnii4YY/+hIH1dc1rN5oTMuVAOKx32b6mugcXLb3eCwd7GRgfhYtgH5cygfWt+juFl26N5Gra2FvRUJ9MgtbSaa69yGJed2PYCkNMl0/V9MLaZIXhRyHBGCG9RVvv7GDULKe0uY+eCdCki5xkH1FR2h8OaXw7aSW2mwGNJX8RyzFizYxnP0odMryQytNLbOeX3apvtWso14ct5OjxXiFcf5lYH9BWl3N0tuoBRseYrJPavrEMy2VgjHxFY3Mo7BccqZ+fvGrU6ZPLZP+xqTm0fUxk7XK/wD+BWj3KK0XMwzyb/Mdx+FZ77HLCS14WlvJjg3sviovkmMKfqBmtGOGUr5jFTfZGivyRGGcqDjBwDSgVWOSMHzA/UUtOuWRh3Uf0oBK0qtrZgrHptBVQqQdiPMdKcIoA2riKQdqWVAfShbDmdAjBA9KU5Q3SgF23FHC4oGx0o6B2PSjhcf1oAedGAxQNhpAAxXaFCqCBQoUKhAdK5Xa5UIAmis4FBum9NLiXkO1ElsFvQ4MhHSm882I2DHt2qOlvWQ9cU1bWY0bEo28xTpxN+hNZdDG8vwpIJYH12qDutTkTJDfgaslwNO1CIgSBc+Q6fQ1UeINCnth4lhN4ikfAT1rRC8X2jNdzX3ERxVcWz+7NkfwsaXf2gQCLFzEGPcYyDVA1Ka7gJS7tJY/83LTK1iGrSiCA8znbHetPlia2Z6xZN9F5s7Kx4ytp7mSN0nVyGaLz6j57GoTVfZ/LEOazv5DtukiEVonCfDzcP6Ja2+C80/NNL6E9B9AKNxPNJY6HeTpH+8RNvQkgfzrFVKr+k3zDjHuircAw3umtJbfvZ0TJZIlGAfr1rQdO1FDdi2ulkg8Tp4wAz+dYhHxPdWr5tpmiYHcr50L7i/UdRidLq5MwJz722/n6Gm5OI/aYjFzd9VJvV1YJIT7qkZztTM6LbyvmWFHHlIgbb6g1HcAcULxPoA8Z1N/a/u5x5/wt9R+eatMkchgkMRAYLsawtOXpm9NNbRkHtd1B9Gh0uC0jijMjGTxFjAZQpGAD2GT+QqhWvtE1CDkCMSEULyNnBx8jWn8a6adZ0+W21mW2jkjBNrcFlUqT2Iz0ONx9awm90y6sZGjmiZCBklTzLjzyMiqfQLW+yxavxpeas8MkiQqY1K7Bv60np/EHhTrNMts/LuEkDlT896q4jYHaQ567GjLzkZEwI+YqtgeCNNg9oV0g5Y0sVX+FCUH6U9h9od1z+9GhH+S4A/8tZSrOMAzdfMdaldK0XUtVmWKzsbm5ZunhQscfXGKvZPE0r/tDn/wX/8A2x/6aFVP/s74p/7kvv8AlFCpsnielClFKU5KUUpTUwHA2KURlwpPkM06KVzkB2PQ9avYPiIadceLaAg5Gcj5EZpWVgyMjDKsMEelQHDF4Hs3tmP7yzmezm36MpPL+VTMp2rIzoT6MQ490KXRtan1m1jD20mPtcSA5X/xf9J2B8m6/EKuXA3tBtbuCC01WbcDljuy2zDsJPI/5uh2zipjW7YXMRBPKwBwwGevUEdwehB2NZNq3C3g3U1zpszafcl8+FGpa2fzxj3o/PGCPLFHNb6ZVSekoJormASwSpNGw2eNgyn5EUjKp8Jhnl26+VecrS84z0wObO2W7Q/FLp1yGz8wCG/EUW61fje/heObTb1ITuxvLjw4x6kuwFHoW5NS4m4ysdFhZIJ0vbo5xGjgoh83YdPkNz6Vklja3nG3EEjSyySW3ihry46Fyf8Adp/mI2A7DfoKStNCm1KVzqN+LgLjkttPb92x780pGAP9IJ9a1XhXTUs0RvChj5f7uGFOWOL/AEjzPdjue9DVaDmS96Nax6dpkFrFGkaooHKnwjbGB6DpT6SfwoXkJ2VSaZQOeUb031e7SC15ZGwhBZz5INyfwoAmheImW3Vj2wBTgLSWmhn0y2dwOZ4w5A9d/wCdOwtO30ZmtvYVVpVVoKu9KBaHZakAFGC10V2q2GkChQrtUWcrtChUIChQoGoQ5XGcUVzSEkmB1okimw7HO+aYXYZlyDuKLPclScGmT6mYz72486dMMRd6Iu/nljzzIeXzFV+6ugQcOCfI1bZ763uYX5uXCgkk/pUNecNwXkayRMyFxn0p8049mfrI9IqcuozRsTGxBHWlNJ1G91TWbOz5iUSTnOB188/Si6hwhrcMhFvLBKhGeZ5MfrUzwdo13pUk0t61vzuOXmjBYgeWcU58ifFilxt2i3yWIZCv3T2xmoY6tYaJqi2kiwsVXnbmRSVz6n9KskDQNGqiTBA3ztWN8bW8ttxg8ryYhmkWTm/y/wDwGs/HiclNUaeS7iNwatqPE+jhzC8pDocHkkCkVFXd/p+p2T2sepqqSDBS4UMMfMVil5qlzPdzzl8mSRnIz5nNGtNdkt5wWEbrndZFyDW1cLGl0+zB+65G/toud97NZ2hMlkyTErjmWdSCxbsCARt2quXns84ht7WS5NsVCnBU4DfPYmtAi4v04cLRyx2/JIzn3YWO3KBk75x1qoX/ALSmKlUE2xwfEIbbz+dKnz77GVWml47/AMFe4K4ml4U4shnuCVtZD4N2CPuE9fod/wAa9LCQmNJrd1dWUMrKcqwPT6V5h1bToLsi4MZSWUl/dPYjO9ap7KeLjeWC8O3srNd2qH7Oz/fiH3c+a/pWLNuns6OJKVojeMPZreahqNzqGm3gLysXMNyT1J3Ct2HzqgLwBxWb6O2bT7iNWYAyDBjHqSDXph4w3VRSXgooJ5QPmaSNZiXC9lp2hcTyWGohluo4WKyybZPQj5EZq1RWnD9yoFhfyQ7bJHyH8dt6zD2mQX+l8cXsj84WVvEgbOxQ+RqrQ69fQbxzvC3coxBNTYDdGzXuma0ZRHDcR3NuhynPF/Q1YNOi1e0RW+1QMCB+7DSLj8cisCXirU+v2+4/67j+dO4eMNUTGNQux8rhj+tToFVaPQP2vU//AAP+o3/poVgv9tdV/wC8rr/rGhU6C/Uo9ZlaKUpcrXOWpsvxEClc5KX5a5y1eyvEzTWp4+D+O1u5/d0nXRyzP0EVwuwOfUYNW1bgS80bEeInxAdx2I9DS/E3DlnxToVxpV8GEcoBV1+JHHRhWR6PxLqPDOq/2S4pcQXlscWV+2fDlU9MnupH4Gl0vuNx19jRruPmUiqtqGnuZPEjLKw6EHerDBqcVywimAinxkAn3XHmp7ilJbcMNxS0OMo4jitr5rqBIpZdaSBXVre1LlcE5LEDAHLjc024Z02004XF7xNG0sZ5I7aY2xkgWQkZBcDAbHYitOiQQ6hIqrnmtZCQB16CpO7EI0QQhQnNOgKlcZytH5dgtdGf6TYzPIfFYmNWPIOwGewq96bDyKu1MLa0EbYA71IyXttYRgzP7x2WNd2Y+WKHey/RM+MlvAZZGwqjeqZrV5Lr2v2fDUKs0l+ee+5etvaKQST5c2w+tRXFPG/2FooIoTdapMQtpp0XvNzE7FwO/fFW/gDhC44csbi+1aYXGu6iwkvZQ2VXGeVF9BnfzP0okLqi4rGqqFUAKBgAdh5UblxRelHV87Gi2LSOgV0UWSRI0LucKNyaiJL+4vJDHaDlT+M1nz8qMOk/b9IdjxO/Xol2lSMZdwB6mk1vbYnAnjz/AKqgrjT+VC085ZvnUTKqRtgHI864vK+cvj0lUdf57NuLhxa/kXpWDDIIIo3WqHFq82nuHjJZcgMh6EVeYnEkauOjAGurwedHLx+cGfkcasDW/TD0KFCtpmBQNCk3bAqEYHwRTC5R8EjpSjy75z0pu14MkP07U2UKqiJupmXZhULdXSnI5hv2q2tAJYQWUHI7ioi/0S0lQs4ZPMq1NmtMW52VeBXu76OCPfJ39B51f7WOMIsZBITAzVasNM061m8WNgzg7c8lT6XRUkrykY+6Riiy1VLWgMShPaZBcc6zbaXHDGJTHJLk83LnAFUe346uoCFjuWKjsTn9anPaPZ/teyimjGJYcgg/eB9ayWXTJo2/upB/pNbON4LHpow8vFV5Np6/wa5be0Bfs7i5jSVmA5DsOX8KZ3Gu6JqbAXVsyn+JJSPyrKWkmgODzD55oq3soI3NPWHEu0hNfreOlTNftuEuF9QgFy1w5B/3Zxn8RVI4s4NbS45bvT0kmtozlsb4FQ9rrl5bSKY3JXyPSte4S8XUOE4zdKzGR2OSPiGaRl3jXkqH8d3deNrowyLUrmGIRIZ4U5Hjbl25lY5YH0O34UjDaSX95HHBazTZb3lRTuK9DNwxpzOHa2iYjplRT5oYrVDIzxwIB1ACj8qx3npo3zilPZkF/omoGJC1m0Eq4IRh5+nyprZ6Pf2GqQ31ozJc27h15RnBHn6Vra2k+rsTEjRQHYyyD32Hp5Uq2j29nDyRoPU+dBFKnplVkSfRJcPa0Nb0uO5IEc3wyx5+Bh1FSGpcg0ueaUr4Ual3ON1AG5qi6bOdB4jHNtZ3hCv5K33T/Kr5PEZI2AOVdSpHYgjpQZY8K6NEV5IwnibVtB1uGWwWV3Xn54ZguDH59eoNUn+zBlukhsr+ynMp5RzyeFg+vNsK17XfZPY3kry2E8lm7HPKBzIPkOoqAtPZFqK3wa61CB7ZdzyhgzfTFL9llAveAuI7CZY7jSJhz/A6YdG+TKSKbT8H6vbHE+nyRnGfe2rQNG4wHDms32nXLJJAo5Y+U7KwPbNWGH2jabdDluYolx1ZwDU0BtGLf2cv/wDh2/GhW2/200Dytv8AkFCporyRs9ChQoRxzFDFdoVCHOWq7xhwXpXGmkNY6nEOcZMFwgHiQN5qf1HQ1Y6FQh5z1HSeNfZq7i5tjr3DsTe5MCSYwe+B7yED6etP9N9p2jXNqPD1drKb/AvYiyr6cyjf8K3wiqjxD7MeEuJpjcahpMa3J3M9uTE5+fLsfqKrSCVNFa4O1tNd4gwZbSUC3dS1s5ZcEjrnofSrbxm8Vhw29yWRVilR+aQ4UY2GT2FVjhrgXT+CuMZYNHeea3ltTLKksgZojnA322NWL2gWD6vwjc6esMpWd4435MZClgCR64NXpE2zKNR9oFhCJPH4hiUjpBpsJc/V2wKirDXuKOM3az4O0d4wDiXUJXyy52yXOAvyG9alpfsV4I0u4SQ6bLeOg2+1zF1PqVGBV+jhit4FhgjSONBhURQqgegFVoptlF4D9mllwiW1C7m/aOuTbyXki/3eRgqmdwOu/U/lV7oo613NUAA0m78m9dZwBUfPcc7ADp29aC68UXK2xjrOpF5hbofdX4sd6Qi1HwouVNqbX9jc29y8rqXjc5DDt6GmpONgD+FeH+TzcvHyqr0egw4sbxpIcXF7JKd2ptlnOwPzoJGSeZxgetOEUseWNS58+1clzVvyyM0fTC0hCSNEj33ZjgCrzYsDaxjyUCq5a6cA4kc80nbyWrFZJ4ceK9j/AKfnxxNpdHK5+RWkkO6FCuV6I5pxjSD5xSxGaTNWgWR878owRTHaSZVPTPYVMOqttsaT8MA5AA+lMTAaAowAvQY2qu8VTXMUdvFbxtIZWI5FGS3pVgd8Gq5xNLHJpsnOWV03jKnfNHD1WwbnynRQJdfMcxDMRv0p3f8AFlmLC1W1R451U+M5fZj6VT9SkBkbmQg561CzgP0kxWxZttbML40pPoucXGT+IFkfmTO4JzmrJo+vaLPE/wBotLcyk5UlRWNNbyc2Q9LwG5jcEOdjT/OMn0tGR8a8b8oo13WuF7TiW3drJEhkRd+Ray+XhLiCGVkFszgHGcCta9niXTaRNPM20rDlJ74q1m3jLYIGetY8tuLcpnS48Osad+zD9L4G4hveVntY4o8gFi4/Sts0TTjY2EMM0i5jUKFSuzSW1nF4kzJGnme9MkkvtXPJbK9ranrIR77j08qRky1S7Y1KMfocXeoxW8rW9pH49yTkRg7L6se1GtNGkuJRc6i/iv1WPHup8hUhp+l29hGFjTfuT1Jp9is1VsTWR0FWNUTlUAD0pjdx5BqRpCdMg1cPTA0VHVdPW7geNhv2pzwxrksjnS79z9qiGVY/7xfP51IXMO9V3VrBwUvLY8txC3Mh+XatzSySOxV4svLKGpCZ4olw7ogPXNM9C1VdVsElwBKvuyJ/C3cUnxPZWk2iT3Lh2a3QyBVPvbeVZGtPTNfv0edvaLw9PovEdxLG/PbTsXSRem++KpwmlA95ixrSrviay1LMeo2PjWyN/dlsNj0NU+/i0eTVHNo01vaMdkf3mUULBckN9pk8j+NCpj7Jo/8Ax8v/AEqFQHTPZtChQqhoKFChUIChQoVCArhrtcPb51CGY33F2n6F7SdagmDySm3iBAZUVMhSMsxAG3lmnHFXH2nwcOXYuIZERlCeLBLHMELDbmCnmA9cVis08t3xvq73EjStJdScxc5ziQgfkAKneKEVZJY1VQjRxEgDGfdFFoL7HoeybmsrRwwYNCh5s5z7o3zTntVc4DdpOAeHndizGyjyT16VZKEEbSkxnIG1M579YRuVHzNSbgFTkVn+qsZL645iSFfA9Kdx8H6tabOT8tz3wsaqVtsm5tQMjAcwYnoFO1PrGzZiJZSM9gOgqh5PmaXjv7uCM+FcSL8mrTXxct7VHE4/+qHvxyR/2ZpLRqyFWAIPYioO90wF8xAqPIVB2GrX+QPtUhHqc1a7OaSaMGRuY48qxcv46aWr7PSfHfMrL3CaIeLTAPiQt/qOafw2JGNsDyFSvKuOgowA8q40/C8Wa8qW/wDJ2K5l0IRWwQU6QYFAV1a6kRMrUrRmqnXsPQoUKMEKaISKUNEYVaKEiilub0xSTg42FKSjC5Gxpp4jg/FRoFicpkDElRy+lMbuON48TIDnsBmpM7jeiEDyFECUy/4Z0+62woY9CBiq7d+z63fJikOfpWlzxIRugP0qHVFXWWUDC+HnHajQLMvm9nV7k+HKMfOnWm+zO5lkzc33hoN8AZJrVuRQpwBUeZZBe8oY8vL0qba9A6T9jvRtMt9MtI4FZmVBgCi6hrEaS+BaRePcnYKvwr6k1G6zdzx28SJKyhzhsbZqX0W1git1McSqT1I70D/IN5fFaQhZaG8832vUZDLKdwv3V+QqfSNY15VAAHlXQK7SmZtuu2AUK7QoAkdorDIo1CoEkMJ4s5qOmh2II2NTMtMpgPKtOOmTRVld9A1lboZ+yzHllA7E9DVyeNLiLmBDKw+hqB1KJJLKRXUMMdDXeDZZJdH5XcsEcquewzV5V9zVira0R+scAaNqRZ5LQI5+9FhTVVk9kGkQsbp7u48JPeKtj+la5UDxm7RcI6k8Z5WELYI+VJ2MaM6/sHwz/jP+IoVRv2jd/wCO/wCNCr2C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5060" name="AutoShape 4" descr="http://img1.imgtn.bdimg.com/it/u=1727619774,373617098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 name="矩形 1"/>
          <p:cNvSpPr/>
          <p:nvPr/>
        </p:nvSpPr>
        <p:spPr>
          <a:xfrm>
            <a:off x="585964" y="4073556"/>
            <a:ext cx="8120245" cy="222176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nSpc>
                <a:spcPct val="150000"/>
              </a:lnSpc>
              <a:buFont typeface="Wingdings" panose="05000000000000000000" pitchFamily="2" charset="2"/>
              <a:buChar char="ü"/>
            </a:pPr>
            <a:r>
              <a:rPr lang="zh-CN" altLang="en-US" sz="2400" b="1" dirty="0">
                <a:solidFill>
                  <a:srgbClr val="0000FF"/>
                </a:solidFill>
                <a:latin typeface="+mj-ea"/>
                <a:ea typeface="+mj-ea"/>
              </a:rPr>
              <a:t>提高难溶性药物的</a:t>
            </a:r>
            <a:r>
              <a:rPr lang="zh-CN" altLang="en-US" sz="2400" b="1" dirty="0" smtClean="0">
                <a:solidFill>
                  <a:srgbClr val="0000FF"/>
                </a:solidFill>
                <a:latin typeface="+mj-ea"/>
                <a:ea typeface="+mj-ea"/>
              </a:rPr>
              <a:t>溶解度</a:t>
            </a:r>
            <a:endParaRPr lang="en-US" altLang="zh-CN" sz="2400" b="1" dirty="0" smtClean="0">
              <a:solidFill>
                <a:srgbClr val="0000FF"/>
              </a:solidFill>
              <a:latin typeface="+mj-ea"/>
              <a:ea typeface="+mj-ea"/>
            </a:endParaRPr>
          </a:p>
          <a:p>
            <a:pPr marL="342900" indent="-342900">
              <a:lnSpc>
                <a:spcPct val="150000"/>
              </a:lnSpc>
              <a:buFont typeface="Wingdings" panose="05000000000000000000" pitchFamily="2" charset="2"/>
              <a:buChar char="ü"/>
            </a:pPr>
            <a:r>
              <a:rPr lang="zh-CN" altLang="en-US" sz="2400" b="1" dirty="0">
                <a:solidFill>
                  <a:srgbClr val="0000FF"/>
                </a:solidFill>
              </a:rPr>
              <a:t>提高难溶性药物的溶出</a:t>
            </a:r>
            <a:r>
              <a:rPr lang="zh-CN" altLang="en-US" sz="2400" b="1" dirty="0" smtClean="0">
                <a:solidFill>
                  <a:srgbClr val="0000FF"/>
                </a:solidFill>
              </a:rPr>
              <a:t>速度</a:t>
            </a:r>
            <a:endParaRPr lang="en-US" altLang="zh-CN" sz="2400" b="1" dirty="0" smtClean="0">
              <a:solidFill>
                <a:srgbClr val="0000FF"/>
              </a:solidFill>
            </a:endParaRPr>
          </a:p>
          <a:p>
            <a:pPr marL="342900" indent="-342900">
              <a:lnSpc>
                <a:spcPct val="150000"/>
              </a:lnSpc>
              <a:buFont typeface="Wingdings" panose="05000000000000000000" pitchFamily="2" charset="2"/>
              <a:buChar char="ü"/>
            </a:pPr>
            <a:r>
              <a:rPr lang="zh-CN" altLang="en-US" sz="2400" b="1" dirty="0">
                <a:solidFill>
                  <a:srgbClr val="0000FF"/>
                </a:solidFill>
              </a:rPr>
              <a:t>生物黏附</a:t>
            </a:r>
            <a:r>
              <a:rPr lang="zh-CN" altLang="en-US" sz="2400" b="1" dirty="0" smtClean="0">
                <a:solidFill>
                  <a:srgbClr val="0000FF"/>
                </a:solidFill>
              </a:rPr>
              <a:t>效应</a:t>
            </a:r>
            <a:endParaRPr lang="en-US" altLang="zh-CN" sz="2400" b="1" dirty="0" smtClean="0">
              <a:solidFill>
                <a:srgbClr val="0000FF"/>
              </a:solidFill>
            </a:endParaRPr>
          </a:p>
          <a:p>
            <a:pPr marL="342900" indent="-342900">
              <a:lnSpc>
                <a:spcPct val="150000"/>
              </a:lnSpc>
              <a:buFont typeface="Wingdings" panose="05000000000000000000" pitchFamily="2" charset="2"/>
              <a:buChar char="ü"/>
            </a:pPr>
            <a:r>
              <a:rPr lang="zh-CN" altLang="en-US" sz="2400" b="1" dirty="0">
                <a:solidFill>
                  <a:srgbClr val="0000FF"/>
                </a:solidFill>
              </a:rPr>
              <a:t>多种吸收机制并存</a:t>
            </a:r>
            <a:endParaRPr lang="zh-CN" altLang="en-US" sz="2400" b="1" dirty="0">
              <a:solidFill>
                <a:srgbClr val="0000FF"/>
              </a:solidFill>
              <a:latin typeface="+mj-ea"/>
              <a:ea typeface="+mj-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64" y="1722058"/>
            <a:ext cx="5066156" cy="2047078"/>
          </a:xfrm>
          <a:prstGeom prst="rect">
            <a:avLst/>
          </a:prstGeom>
        </p:spPr>
      </p:pic>
      <p:pic>
        <p:nvPicPr>
          <p:cNvPr id="5" name="图片 4"/>
          <p:cNvPicPr>
            <a:picLocks noChangeAspect="1"/>
          </p:cNvPicPr>
          <p:nvPr/>
        </p:nvPicPr>
        <p:blipFill>
          <a:blip r:embed="rId3"/>
          <a:stretch>
            <a:fillRect/>
          </a:stretch>
        </p:blipFill>
        <p:spPr>
          <a:xfrm>
            <a:off x="5832141" y="1722058"/>
            <a:ext cx="2854660" cy="2047078"/>
          </a:xfrm>
          <a:prstGeom prst="rect">
            <a:avLst/>
          </a:prstGeom>
        </p:spPr>
      </p:pic>
    </p:spTree>
    <p:extLst>
      <p:ext uri="{BB962C8B-B14F-4D97-AF65-F5344CB8AC3E}">
        <p14:creationId xmlns:p14="http://schemas.microsoft.com/office/powerpoint/2010/main" val="1231407735"/>
      </p:ext>
    </p:extLst>
  </p:cSld>
  <p:clrMapOvr>
    <a:masterClrMapping/>
  </p:clrMapOvr>
  <p:transition>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000" dirty="0" smtClean="0">
                <a:effectLst/>
              </a:rPr>
              <a:t>工业结晶技术的发展</a:t>
            </a:r>
          </a:p>
        </p:txBody>
      </p:sp>
      <p:sp>
        <p:nvSpPr>
          <p:cNvPr id="9219" name="Rectangle 3"/>
          <p:cNvSpPr>
            <a:spLocks noGrp="1" noChangeArrowheads="1"/>
          </p:cNvSpPr>
          <p:nvPr>
            <p:ph type="body" idx="1"/>
          </p:nvPr>
        </p:nvSpPr>
        <p:spPr>
          <a:xfrm>
            <a:off x="553144" y="2078850"/>
            <a:ext cx="8120245" cy="1260140"/>
          </a:xfrm>
        </p:spPr>
        <p:txBody>
          <a:bodyPr/>
          <a:lstStyle/>
          <a:p>
            <a:pPr algn="just">
              <a:lnSpc>
                <a:spcPct val="150000"/>
              </a:lnSpc>
            </a:pPr>
            <a:r>
              <a:rPr lang="zh-CN" altLang="en-US" sz="2800" dirty="0" smtClean="0">
                <a:effectLst/>
              </a:rPr>
              <a:t>同时工业结晶技术在</a:t>
            </a:r>
            <a:r>
              <a:rPr lang="zh-CN" altLang="en-US" sz="2800" dirty="0" smtClean="0">
                <a:solidFill>
                  <a:srgbClr val="FF0000"/>
                </a:solidFill>
                <a:effectLst/>
              </a:rPr>
              <a:t>纳米材料、水处理、新型材料制备、新能源等</a:t>
            </a:r>
            <a:r>
              <a:rPr lang="zh-CN" altLang="en-US" sz="2800" dirty="0" smtClean="0">
                <a:effectLst/>
              </a:rPr>
              <a:t>领域得到广泛应用。</a:t>
            </a:r>
          </a:p>
          <a:p>
            <a:pPr algn="just">
              <a:lnSpc>
                <a:spcPct val="150000"/>
              </a:lnSpc>
            </a:pPr>
            <a:endParaRPr lang="zh-CN" altLang="en-US" sz="2800" dirty="0" smtClean="0">
              <a:effectLst/>
            </a:endParaRPr>
          </a:p>
        </p:txBody>
      </p:sp>
      <p:sp>
        <p:nvSpPr>
          <p:cNvPr id="45058" name="AutoShape 2" descr="data:image/jpeg;base64,/9j/4AAQSkZJRgABAQAAAQABAAD/2wBDAAgGBgcGBQgHBwcJCQgKDBQNDAsLDBkSEw8UHRofHh0aHBwgJC4nICIsIxwcKDcpLDAxNDQ0Hyc5PTgyPC4zNDL/2wBDAQkJCQwLDBgNDRgyIRwhMjIyMjIyMjIyMjIyMjIyMjIyMjIyMjIyMjIyMjIyMjIyMjIyMjIyMjIyMjIyMjIyMjL/wAARCADcAYEDASIAAhEBAxEB/8QAHAAAAAcBAQAAAAAAAAAAAAAAAAIDBAUGBwEI/8QASBAAAgEDAgQDBQUFBQUHBQEAAQIDAAQRBSEGEjFBE1FhByIycYEUQpGhsRUjUsHRFjNTYnIkQ1SSkxdVY8LS4fA0RIKUorL/xAAbAQACAwEBAQAAAAAAAAAAAAACAwABBAUGB//EAC0RAAMAAgICAQMEAQMFAAAAAAABAgMRBCESMQUiQVETFDJhcQYVgVKRobHw/9oADAMBAAIRAxEAPwDN8V0Cu4ror1B5zYAKNihXahWwAV0CgK7UIdFGAooNKL1qymcLHIQdTRxDjcdaKww4bt3pZZF5etWLoUhcnfuKeRkLk/dbY+lM7fDgsCCCcbU8j2+VWIscREwyZ+JSPxFOggGwOVO6nzpsgGOU/CdwfKnUJx+7fYZ6+RqaM1DljzxGUfGoww/IGlIIxy+9360RAyn1GxHnRp4wFjcDYMGX086oVvQrDHysQfOnqLtTZH55SiqScZ2p0nOdgpHzoaGTQ4tx1HYGn8YprAnKAPzp5HSaHwOY6dIaax05jpFGqB3H0p7EeaIjuKYx08tzhh61ns2Y2LpTlKbgcrEU4SkUaoHKU4XtTZKcrSaNUCy0qtIr0pZaWx8hqFChQhAoUhPdRwYDZLnog6mm41CTqYBjy8Tf9KRfIxw9NhqKfaH9CkYbiOcHkJyOqnYilqbNKltAta9goUKFEUChQoGoQFCuUSSaOIZkkRB/mOKGqUrbZaTYpQpr+0bPOPtMf/NS6SJKMxurD0OaGc2OnqaT/wCS3NL2g9CuV2mAgoUKFQgKFChUIePiMdKGcfOgDQIr1J5o6pzj5UcCk1HL3zRwaojOkVzJA36UYUXB5R2qETACevUelKo4prCzCdVB6088JT2wfMVaJXXTFFIpVETryjNNxG69DzUqhcdVP4VYqv6DAfZ5ecf3bfEKkEGRmmuFETNMwVAMknoB600Gt2lrYrc8zS2xfk50Hwn5Gqq5n+TB8LyfxWydjHY9KdIudj1HQ+dRtpqNndQrLDMHVumAc/hT5JzsFjJ8i21Eu1tGPJNS9ND+Nh4ZZyF5BnJPYdaoWo8Raxqyzy2bTW+kRychkiGDv0LHrV1kiluraWLITnQoSB5jGd6yxvtemPNp07yIqviSIE4YjofWhUqsimn0dH4zHFeVa20WPh/inUNM1WOz1OUz28rhTJIcsmdgwbuK1QLvn8fnWJWFs+uahaafEhMhkAEg7JnfPoOtbhGMbdulVlmYrU+ifIRE1LS037FI6cpTdRg04QUijJI5jpzH1pvHTmOk0aYHMdOo6bR06TpSKNcDse8gb6UslJQ7gjzpZKzs2SLpThKSijdx7qk+tOUicdV/Ok00aYTDLSy0mFIO4xSi0tj0GrhOAT5b12kbiVIYWdzgYxt1J8qXb8ZbDXbKy160sjSsfec5+Q7Cji79ajZopLeZopFKuOxooc4618+vm5JtqvZ3Zwy5WiZgvRHcxSZ+8AfUGrHmqZYxSXV3HGm2/MSegAq0LdSRAm4gIHXxIvfU/wAxXpPheTV46d+t9HO5mNTaSHlCk4po5l5onV18waPXeTT7RiOmkLm5itYjJM/Ko/EmjzSpDC0khwqjJNVG+vJL24Mj/CPgX+EVzvkfkJ4saXdP0aOPx3lf9Dq81m4uOZYj4Ufp8R+tRxYk5difVjXO3Ssx9rXE91p0NtpNnI0X2hfEmdTglenL9a8tDz8/MoqvZ1fGMMbS9GjRalYTTGGK9t3l/wANZVJ/DNO0YocqzKfQ4rytZX01tOs0EjJIpyGU4IrXOC/aJcXs0en6lE87nZZo0LN9QB+dauV8VkwLzxvehGLlTkfjS0bDZ61NEQk/7xOmfvCp+GZJ4xJGwZT3FUyNldAy5OfpT6wvGs585PhsffX+dH8d8veOljzPc/n8A8jipryj2WmhRVYMoZTkEZBo1etT2to5YKFChVkPI8kEFtyQysTK3VlOy+W1Fmt/s6JzuOdvujsKfi3CqZy/iQoMqXA5mPlTJIrie6WVlVuc5PMcgDyNemTaPO9V6EOtco88sfi8keDGmynG5oowwo12A1oI7vHvy8y+nUVySb3B5kUo3uimsgySapoKUmJl8MCDg0+tLzndYpBudgaj8b+tGjykyOPunOKmxlRNLTJ/kzjtS6rSNtOlwnMvUdVPUU5UUxHLttPTITip5F0qONDyrLKFcnoB61Tr62+x3T24njmC4PPGcqa0m8sotQs5Lab4HHUdQfMVUZeC9RExWKSB487OWxt8q5POwZKvylbOx8by8U4/C3pr/wAjvgrULma9Fi55rdImIGOhz51enbkYDoMVD8P6JFotsQGEk8mPEfH5D0qaeIS43wwG1buLjuMSV+zk87kY8vIdR6Hlucgefaj3mk6fqiqL20jn5enMN1+RG9MLObDFG6g1LxPnfvTX2ZPKsdbl6FNP0PT7S3MNlaxwIxz7g3z6nqallidFHide7UlaSxKqAK3Nk8xJ2Plipu7vUuYYVEMS+GnLlR8Q9az1TTSS6NEpXuqrsjAvalkFJf3bAEkofhY/oaSudW02wcJeaha27HoskoU/hVPb9DMcuvRJxinUY6Uzt54p4lkgljlRujIwYH6incSjOM7/ADpNGmVrodRinKYHem8QwcdqcxjO5pFGqB3bI0kgVBkmnkssdoeWNPFm8z8KmjQxG2tgBtLINz5CkzFh0GRuT29KwZMm3pHUw4/FbZHXt5duwWR5SCM8qEIv5kUla25ZOdS4yxxnIPWpK4ULgEr07ijwxt7+CuOc9vlS9jwsNzcQco8ViCQMNvUrBOsuxHK3l51GzxkQltvdIbp5EU5VWB6ipsmx8zBFLMcAbmmSq80y3Eq4P+5j/hHmfX9KVt7lbmItseUfD3+tLIhyWbcnel1Hk1v0GnoaXunw3qL4wPOvR16ioo6Cgf3rz3fIJvVkxXOUeQrLn+N4uevPJHY2ORlhalkbaWaRIY4I2RG+N2+Jv6U/EYUe7t8qPjFdrXjxxjlTC0hVU6e2NJbSORudkw46PGeVvyrg+1Rk8sizL2VxysPr0p5iuFQeooXin2umX5Mrut6gXjS38N42zzOH/L51CNIF69ada/NnVpgPugL+VQM9xyg4O/lXivkLrLya2966O/xMKWJa+48lvo4lJZgDWX+0pbbVjDdIymaFeQjzX0qa1/VDZ2M9w/NyouSo7+lZn+1LjWroJKBGhPRNz+JrZ8bxamv1k/QXLvFinwrtsgFtpPGVY/e5mwK3Pgk2mh2SW9uoDtvJJ95z6n+VZXqenjSdRjMEolACyDzHofWrXoeppOqlWPqO4+dbfk/LPhWvQr47FjdUqXZtlvcxXSDOObz70o0JTHcVUtH1ArygtmrrBMJ4Md8da8dW8VaD5GJ4n16JLR5ua3aEk5jO2fI1J1CaWeS8I/iQ1MqcgV774fM8vElv2ujicidZHoNQoUK6gk8tzc137sEfLGgyEHX50LmIW6oigLKy/vABtSSc4wwY57EU5BFxIhkAGTh2G2a9To8f+o0RUUAjuJHEPNgZjQHYny3puZVkRzIAky7g9Ob0xVkmCvN4csYWHOxA3UeYI61G3Fi07qzMxjB38sfOh19zRGeX1RFcx2DgjPTIrjRcwyKfSR+FzrOsnhADGTzA+XKetNrcGWVYgcE9NqJVv2Ma1/EaGE56UokeDmnjLyhlI3BwcUZYhIPdXHpRaBeRjaFWSTxEOCB+NTFtOs6ZGzDqKYNAVPSjQExOeoyaiWhGXVr+yWGRjAJ+VLgFeXIxnpXLB1lYBvofOrBcWdrHYQSx3AeZ8+JFy48PHTfvmqdJNIxeG0/6IVRSqqCQT2rrLhtqOq0Zkb7GEjeHqG22Tn8anUEaxQuk3O7Al15cchzsPWq/eZ/aSj0Wpm36Clfc02/pTJKFsfLv6VIQufhY7djUbDT+IDAHbt6UFExsb8SajJo/Dl7dxhRIoCoWGQjMQob1xnpWZJw/MkC3l9C7G5JImffxD3Oa1fU9Ki13RrnTJ2KCVOUMOoI3B+hH4Vm4sdbs0On3Wn3UsltkRSRIzpIvkMd+9M41pb/J1MTr9LUe/uL8IXUuicSwWcLN9jvWKPEOnPg8rDy8q1uAvjaMKfNjms+4K4av5tXi1rUrZ7WKAMIIZRh3YjHMR2AGetaZGvpWfl3Dv6R1TTa8n39w8SO25b+VSFlBz3Ece+Gbf5U3jFSOnYW9iPriudkrpmnDP1IrUftA0/UOK/2RbxzpM8/gLIXBQkNj4RnbY77VadUuRp9nNdlSwggkl5SepC7Csl06MWvH9vBleddQIKrgHPMe9aFxVq9tpejXT3ccjpJC8YjDAseYY69q5vbOtPb7MpvPaDqEsKSz6nFFPL7zKi/Dj7o+X/zNW/2X8Xalq+q3WlX86XcPgePBOEClSCAUOOuxz6YrJZLOaEBbiwndHwVktyGHL+oNan7O1t7fibUCYGt4Ut1Fv4ihRysQfoaz43dP2dPkRinGkp7NTnTmhdfMGuk4BOcDzpnNMuUWEqWkO3kRjcmoDXJXub2GL7W9raRRB2MKcxdyBgHHYDtRZ88YY879HOmHT0iz2cn74DIIK4qQHSqLp0RudSthBqcyFHVjGYmXnAOT8Q7jPSryhzn5mh4vKjkS6n7B1Dh6YahQoVqBBQoUKhAUKFCoQovEKlNYuAfvEMPwqvXJHLv086tXGNsYpIr0fC45G+Y3H5Zqg396VU74rxfLwOeVS/s9RwX54ZaKp7QLkJoZjUjMjhTVP4Zt/G1GIebCrrHax6zq8S3MYkhicEKehY56/T9a17S9NtBZpH9lh5cdPDH9Kdl+QniYVi1tsz83A3kWVvpGDcQwmbieWLAwmEGB2C0SztpLaYPH7rVpfFHBVtFxDBf2pZVuOfxIyc4YAbj0xRLfhdSw5hU/3DG8U69aGcOJ07r8jPQtQjlVY5Y2SQHqoyDWjacOSHLH6VDafo0FowKqCR0NTS+6uK4fJ8brch8rIr6RKaaea8LfwoSamY/gX5VEaVHyxSTd3PIv86mVGAK9p8LiePiLf37PP8hp5OjtChQrrCDy2oPMV5TSqRFR60usX76T6daPyV6vZ4aq/AmJJPD8PnIXyp2kfuoIi/Icc2DkZ75BpHw66vPG2UJB86jQCvQ2uoY5uaPGIs52/UUeHQ0tg8sUjMWHu5G6jzp7bRQO682QR1B6Mf5UdY5Z7sggqx6jHwihpDYz1K6+4xOiMyf4YU/f2yTUnbcJzXGm3F5AU5bfHOCwB+g7011LWTBKDeSqyqMh2bZj2yTTmDVvtNqixur594upBA9KReR+t9miG0vJraIGcKkhjkXlI70l4K82eo86kb+E3PvEZxtzAfrUf4VzCCAuU8xT1kWhPkn66D2paK4BjOD69DU4s3OuxqC5HUB+hx1FOIrtk2OFPmelX5L2KyzVeiWAyaXdlcryxLGFUKQudz5nPeoxb7J5Mcsnke/ypVZ5m77fKgeaTN+nS9jM5l1IsexqdicGGOMRopXOXA3bPn8qrjNNb3WW/TqPOpi0uC4G9LnImaskPS16JmJc4p7Dsd+lMLZmJAqTjUEZG59KlPYMTocgkJtnnxtj71SNrHiJWU4bOWx5+dR1viSUAn3V3B9e1S8IKnnA3HxL/wDO1Z8j0b8K29ivJzL4gG/3/Q+dGRcUqq8pDqAykdPTuKOY+UgjdT0NZ/L7G5SGjFOoiUZWHUHIpGMbCnCLSqNEIhp+FIV46XiFjzRkCSKMHAD43PTz3+tPuILS11aB4LnHKyYGdt81PQQGS3KSg8gOV8wahW0+ewv7lpLp7iGUKUilHw7nIB8qxNaZ05e1spFp7N45HKjUp4oM/ArbVX7nUNQ0a9lTT7qWByAC0MKMWUbDLt8ulbJcapb6dZvKGUmNchQT1+tYTa/Y7hbqW81aW1lJfKeFG+5JIxzEfkabx5lttol3TWmXfgPibUr/AIiW0v7yW5geFzzToAyOB5jbBFPdT1G/v9dlttKit2e3jQOjzeG8nqh6beRqD9mUStxM84nEkMEUg8ZiRzlsY2zjI36VeNT4StNalM6v4ciyN++U/CM9azc/BOVOEFjpy9iuh2t9FqMkt1HKsMcXuM7ghpD2A67Dv0q0xjlQA9aYafZxW1tFbwc5ghGzOxZnPckmpEUjicdcfEo+4y68ns7QoUK1AAoUKFQgKFChUIMtT0+LU9PltZdg491sfCexrENetbjTruW1uVKyRnB8j6j0rezUDxNwxacR2YSYmK4jH7qdRkr6EdxWDmcNZvrn2jocDm/t68a/izFNAKpeRs5xmQn+Va/pbpJCvKc7Vl2ocL6roNwVurdvDViEnQZjcddj2+tWvhu/kCKjmvHfKYamt0dzkTObCqh7LTfWq3DxlgDyZx9abfZgnapAvzRgmm0hHpXNxt6OZjppaG5XFK29u9zMsSAjPU+Q86Vt7OW5OQOWMdXYbCpa2tkSMxQZ5D8ch6v/AO1dz474vJyKVWtT/wCxefkqFpexe3RfdCbRRjlX1PnTuiqoUAAbCjV7WZUrS9HKb32wUKFCrIeXtN4v0/Up2gkJlcn3Sw5HPyPf5VJukzKZIYxLH3ABDD5iskSWKO0CR2+LsSh0nVzkAfdA6dd81s1oXNtDI7Yn8NS+NsNjf869FjrIn437PLc/h48GnHpjKJllzgEMOoNK+HTqYRu4klTDg/3qDf6jvSzWZ5PEQh4+zL/TtT1RyL/JH+H6UrG7KrL/AB4BbvilvCxSFw6WqmWRwEA6dzRbQCTb6Mo4q1Ca+1+5V8iKFzFGnko2/E9adcL3Mg1OCzsmnInjInQnbmGTlfwqfv8Aho8Q3Ut2iJalyD4hBJbHp/OrFo2gWejLbXKQRSXkMfIZFTGfM9a437XJ+r5M9PfyGCeOo13rWv8Agb899alImkWaNyAxddx9alBbpIeWIlj0wR19aUubWOWLCycszDYYyAfWu6e/JZrzRqlyfc5QeldFLT0cDJXnPk12R9zb+AZCSPc393cGkfsS/ZfFZxnc8lTa2ivFJ4y+6Oue/pTWLTwNmkYpnZSPyzR/0BNtIjjCAirIuV25WHUU7jjkhTMn7yPs69frT1oVRhzDPMcADvSkcLKMwjbJzG3TP8qX4L7heW0Jm1jmjwQHUjrTP7JJZygjLRk9fKpKKJw5EPYbox2p9CkcylHXfHvI1C0l6GxtdDW2kBTIqds1BUCoc2DwHmjy0Z6+YqSs3bA2+tVvoYo09kotty4dM9d/M1IW5zjHxDp6+lI2ZLkZ2YdvOpCO0LzR+FnDMAcDpWa6/Jvw4/uhzaW7S83LtF94scBKPmxjUrJeKc7jkRmAPzFHYxXDyJIv+yQOY0jPSRh1ZvPfYCkrnUQo5VOAOwrMpq30bKuMci8Nusw5raeKde/I24+YpRZCsjQ2arNcKPekb+6iPqe59P0qq3V7yzNNG3JKRgspxzDyOO1Weykju9JtJIFEUBXBiXoGB3q82KsaTfpg8Xkxmpyumv8A7ocxSNGGWOVpZGPvzN3+Q7Cl4i6pyk869wxpNECgYFLqKzNI6U/0Np7O2nP7xpFB6qwyKhLngrRLmV3kEIyc4C1aQKOI1/hFBvXocuyG0zSdO0hPDsoXIP8ACuAakhDJLjxMImc8i9Pr506CgdBXaEI4qhRgDau0KFQgKFChUIChQoVCAoUKFQgKFChUIJSQq6spClT1VhkH6VGtolgJfFFkiPn4ovdz9Kl6FKyYceVatJhTdT/F6Is2cOfgnx5ZFHS1RT+6tlz/ABSHNSNcNJx8DjY3uYRbyW/bGwtmcgytnHRRsB9KcqoUYA2oZopcDvWv0AHoUn4y+YrpkUDOahemHoUn4yfxUKhNM856fwNo+m3aXUcc0ssZ5kMsnMFPnjA3qde2V9yN/MbGpHwvSuGGvQzpejyOaryd29kJNbyqDyMGXHRv61AcQcVTaDHBb20OL915vf3VF8/XNXV4OYgedUfjzhy7muodXs4WmVIxHNGoyQB0YDuN96YmqaVeicTFjeVLJ6Iux49vBeKNWihMMh5eeKPlKnzx3HnVuOkzXE/j3JDoD7pQ5Ws6sNP1PW5xpkEBitWdZJZZY8cuPIn9B1rY4FMIHhnby7H51KveRqf4oL5DFjxtPGkqfvQxEAjUADYUQrUo6RSgnHhP5fdP9KZywtG2GXHke1U6OWpaGsixuwklQ8yj4l2J+dIWcbNqrJKhKTLzg+WP/anjLkU3VJUnQRMccw90/nVN9dBSu9MdOnK7pzGRF+FhS0aKkCkpzFjuT0FLwW8aGRwpIG/Kd80rGoYFkAVh1Q9D8qp0Gof3Gc1qkiqQTj4hvupo8UAjXC5x60/gi5izHIfyAH6V14gAH7ny2zVeQSx9DMwKy82CGXcEdRREDyqskmCvUFRgj61JxweIpZRuOooQ2fJlcnrsp2pdUPxwzkIZGCOObPRgNjTn7GM88ezeXY04jtig9wbd1Pb5U4jUH+lLdGmY0IW+Qe4YVYNMlDXMTHHNzb+tRywhuo386cRRchBBORSL7WjZh+lpjOe8a3kntnyHilcHPcEkg/gaibm9LE4NWnUNMh1pFfxPAvFHKHxs48jVfbhXV+Y4gRx/EsgxWnj5cOvqemc3m8fk+X0La/oh3cud6vXD0TQ6Bbq3WV2kA8lqJsOF/CkWXU5FCg5EEZ5mf0PpVphUkiQqFXHKqDoo8qTzeTFpRHZq+J4OXFTy5VrfWhRVpZRXAuKUUVzmzvygyilBXAK7QMYgUKFCqLBQoUKhAUKFCoQFChQqEBQoZopNQgauZpNpVXqaKZM/CQahBYmil96btJJkjAqNnvWikIJwapvQcR5MljMFO9ItdDNRi6vGg98ZND9sWzZyv5UPkhywP8EosocbGk5jyoWLbCmiX9q6EpIA/kaZ3NxezRmNUHKe4q/JFrBTf4HqTxuhPiDPzopkJH94MfOoH7Fe9QCPrTa7j1KDBAJ37Gg8n+DYuNP2osvMP4xQqo+Lqf8AA/40Knk/wX+jP5G/hUDF6U/8KueFXoFR4CoI7wff6UCu+w3Henxj3pMR4z50SoVUEHLaOJW3y5PMpPT5UsI+UjbBPUCpGaDnxj4u1J/ZmBycE0fmKeLsZum1Ic7RgqMFD1U9Km7bSLm+fliTboWOyj61JvoGi6VbibWL5UJyQGk5AQPIdTSMvIiPZow8HJl7S6Kf4STk+F7r/wADdD8j/WlILJonJlUrJ2U9qnW4z4QsH8OKxDKPvuFXP0Y5pZeP+FbkLGbNHXyzHt+dI/e/0a/9nrX8iEWIq/MAQR3pRUEki82APQYq12cHDGtEfYZxHK23hB+Vs9fhPX6Ux1Lhy6slaSD/AGlR2UYYD1Hf6Uc8qKevQm/jsuPvW0RcsiRRkzZYqPdGMMPkaZgXd3IWV/dxgFR+tLRQSTNifOM9COnp6VLwQLBGWj3PQYHT50x1pC5hN6IsJcRRhF5vNj1zT6B1dQJ15D2byp1HEJD7o5WByQTsaUWESOQ6e+fTpSXZonECNCrjmOV+6RTk23OQRsfTvXY7bkyMZjPanCQNEMoS0fl3FA6HzjEUjKnel0TelhCJFHvfI/1roh5Tg0DocsejsYwdqcLBG4J5dj1AoiJS6AggilUaIWjsdtHEcKowehpwq46/WgoGPTuKOFpTY9IAXG1HAoAUahbGJHaFChVFgoUKFQgKFChUICuZoGuVCHc1wmilgGAJrhPkamitoMTRS4xRS5XqNvSkjIvXNQs5PCZlOCVPaoW4S/glCorHJ2IFTySh1DA5FAtULTIhf2pAod0WQdxneim4hvR++tZAR1OKYcW8VJoYit4wjXEg5hz/AAqPMjv8qg4OP7cxp4jEsBhuXC5+gqyvPTJ+4sbJt1mKfOk0021MTAXALHplqizxppLbtdb9wFLY+uMUT+1+iHIM6f8A5REf+Wq8UMXJ/sh7+6msL14yT7p2PY0ccaXkShRIm3nTp9Y4Zml5mmt1Y7552WnUOu6GpA8XTpkG3KZQGP1JpTwv7M3z8lhSSqdkfHxldgCWR1KE9AO1PpOI7HVo1gjdo5z0IPepj9jaDxLp0n2EpGQMOsTLlT64/XvWX8R8N6pwxqChee4gkBaKaJT08j5GgtXHrs28XNxs70/pZdfs03/GSUKzP7dqn8Nz/wApoUvzr8HR/Rj/AK0bH4VFKVIvauOg5h/lpu0eOorvqz5jWNjMx0m0QNPSlFKUaoW8Yy8IDtUppmim7ImlH7rsufi/oK5aWZuJgpB5Bu2P0qzs8djZPNKQqRIXdugUAZ/IVnz5mvpk18XiKn516KnxlxXacH6esNusT6hIuYojssa93IHYfifxrDprvXuLbyW8F1ywK4jm1G4JwpO/KoG5/wBKjbvind5Le8d8YCMu/wDtspZ2A/urdd9vLC/mfWr7d6PBDZxWcEJjtYE8OGPOeRfn3PcnuawutHWmfwZc+k6NZ3fLPDfann789wYQfP3UBOPmaVGmaDdkJFpFxZtn+8t752I+jgirRd8NtJJFIM4L8p9KeaLw1iynumBARii57mpvrZaXZVZtM1XQozfaVeS6jp8KiSRXHJPAM9SAdxnuvTvitL4E9oiaqYdP1ScOzkLb3LfE7fwN6+R7/Omlhp0qyIYmKFTzcy9c1TOK9CHDmuw3dnH4Vhf591WOIpl3YDyB2YeX0qk99MjRuep6UJz4sagSfxbAN6H19ahVjZCVwVI2IqV4M1g69wxbXMrh7hQYrjbHvrsdvUYP1pxqFkmS5UlgM84O5X+eK1YczX0s5/K4qf1x7IYAFgMYAGceZpyinCqwyfzA+dcMBV8j31x1Xt8xSsY8+/emtmWF+RZEwvXKjv8A1pdAQeZTgDrREU5HKd89RTlADtsD+VLbNMyBYw2Wj2PdexpRVVh8vyoFcbDINKgBsc2zdjQNjlIlyctKKtKgdiN/1roTB9KFsYpAgxSqj8KKBSg2pbGJHcUKFA1QRyu1yu1CAoUKFQhwmilq6cmisQilj2qEDb+VcyO1NTeqvU0ZLyFiPfH1ovFgeaXsZahK8MpycA9M03tbi4lkxGykeQcZ/Cl9Vt2vY8xspI6DODVRuv2jpTCYRGQD7oGGH07j1FMldAPTLpeXhsYUeVTjG5ApiNX0y8RsTqCBk42Iqj6/xnN4728M7RPEQhw2DkDf86p2ocRXUqNzyhnP3yBn8adGJNbYnJkpP6TaNM1GyeWSK1uhKvUjuKk/EDZ36VkHsrmnvNau5Jg32RYWUvjbmJGBn5ZrTjJJCWZTzcpxuM5pGSUq6H4qqp3Rm/tYsbiO/i1KPm8JkEZycDIHbzrKJb2VTnmP41onHnDWtahNJeWt3Leozki0cnmiz2XsR8t6yi7tdQtZTHLHJC46rIuP1peg2PH1Sddv50kdXmB+D8GpzovDmoaxeW8LOkJuWCwh1A5/UE7AetXw+yiM28b215JdOT74UooUY8zj8BU0Dozga1P28Rfk5pSPWrjm3Ln/AFb1ZtV9n97pY5pAQpzykyREn6cwNRVnpclrexyT2c9xEjAvGsYHOPLIfaoC0jXvY5Nd3aXlzJbBLdUEYkGAHbIOPoP1rTJ4FuoHRlB948uR3rOtF49iis44LDhDWIoIhgLbxI6j/wDqrHZ8dWEp5bnTtXsWz/8AcWTY/wCZcioxkaS6JP8AY5/wof8AlFCkv7X6J/xT/wDQf/00KmxnlX5DiEZ/dyj5HauMHG0kfMPPFHKUAXTdSRWrZzNDcxRP8JKnyPSk3tnUZwGHpTskMffjVvUbGgETcrIyHyYZFX5NA+CY70uARxcx69T8z/7VD+0e5e39n+rvGSGMPLkeRIB/I1P27AW4I7k/lTDiGzg1TQbyxuc+DOnI58gds/TOfpWOqbrZ04jxnSMf9ldmLnii4YY/+hIH1dc1rN5oTMuVAOKx32b6mugcXLb3eCwd7GRgfhYtgH5cygfWt+juFl26N5Gra2FvRUJ9MgtbSaa69yGJed2PYCkNMl0/V9MLaZIXhRyHBGCG9RVvv7GDULKe0uY+eCdCki5xkH1FR2h8OaXw7aSW2mwGNJX8RyzFizYxnP0odMryQytNLbOeX3apvtWso14ct5OjxXiFcf5lYH9BWl3N0tuoBRseYrJPavrEMy2VgjHxFY3Mo7BccqZ+fvGrU6ZPLZP+xqTm0fUxk7XK/wD+BWj3KK0XMwzyb/Mdx+FZ77HLCS14WlvJjg3sviovkmMKfqBmtGOGUr5jFTfZGivyRGGcqDjBwDSgVWOSMHzA/UUtOuWRh3Uf0oBK0qtrZgrHptBVQqQdiPMdKcIoA2riKQdqWVAfShbDmdAjBA9KU5Q3SgF23FHC4oGx0o6B2PSjhcf1oAedGAxQNhpAAxXaFCqCBQoUKhAdK5Xa5UIAmis4FBum9NLiXkO1ElsFvQ4MhHSm882I2DHt2qOlvWQ9cU1bWY0bEo28xTpxN+hNZdDG8vwpIJYH12qDutTkTJDfgaslwNO1CIgSBc+Q6fQ1UeINCnth4lhN4ikfAT1rRC8X2jNdzX3ERxVcWz+7NkfwsaXf2gQCLFzEGPcYyDVA1Ka7gJS7tJY/83LTK1iGrSiCA8znbHetPlia2Z6xZN9F5s7Kx4ytp7mSN0nVyGaLz6j57GoTVfZ/LEOazv5DtukiEVonCfDzcP6Ja2+C80/NNL6E9B9AKNxPNJY6HeTpH+8RNvQkgfzrFVKr+k3zDjHuircAw3umtJbfvZ0TJZIlGAfr1rQdO1FDdi2ulkg8Tp4wAz+dYhHxPdWr5tpmiYHcr50L7i/UdRidLq5MwJz722/n6Gm5OI/aYjFzd9VJvV1YJIT7qkZztTM6LbyvmWFHHlIgbb6g1HcAcULxPoA8Z1N/a/u5x5/wt9R+eatMkchgkMRAYLsawtOXpm9NNbRkHtd1B9Gh0uC0jijMjGTxFjAZQpGAD2GT+QqhWvtE1CDkCMSEULyNnBx8jWn8a6adZ0+W21mW2jkjBNrcFlUqT2Iz0ONx9awm90y6sZGjmiZCBklTzLjzyMiqfQLW+yxavxpeas8MkiQqY1K7Bv60np/EHhTrNMts/LuEkDlT896q4jYHaQ567GjLzkZEwI+YqtgeCNNg9oV0g5Y0sVX+FCUH6U9h9od1z+9GhH+S4A/8tZSrOMAzdfMdaldK0XUtVmWKzsbm5ZunhQscfXGKvZPE0r/tDn/wX/8A2x/6aFVP/s74p/7kvv8AlFCpsnielClFKU5KUUpTUwHA2KURlwpPkM06KVzkB2PQ9avYPiIadceLaAg5Gcj5EZpWVgyMjDKsMEelQHDF4Hs3tmP7yzmezm36MpPL+VTMp2rIzoT6MQ490KXRtan1m1jD20mPtcSA5X/xf9J2B8m6/EKuXA3tBtbuCC01WbcDljuy2zDsJPI/5uh2zipjW7YXMRBPKwBwwGevUEdwehB2NZNq3C3g3U1zpszafcl8+FGpa2fzxj3o/PGCPLFHNb6ZVSekoJormASwSpNGw2eNgyn5EUjKp8Jhnl26+VecrS84z0wObO2W7Q/FLp1yGz8wCG/EUW61fje/heObTb1ITuxvLjw4x6kuwFHoW5NS4m4ysdFhZIJ0vbo5xGjgoh83YdPkNz6Vklja3nG3EEjSyySW3ihry46Fyf8Adp/mI2A7DfoKStNCm1KVzqN+LgLjkttPb92x780pGAP9IJ9a1XhXTUs0RvChj5f7uGFOWOL/AEjzPdjue9DVaDmS96Nax6dpkFrFGkaooHKnwjbGB6DpT6SfwoXkJ2VSaZQOeUb031e7SC15ZGwhBZz5INyfwoAmheImW3Vj2wBTgLSWmhn0y2dwOZ4w5A9d/wCdOwtO30ZmtvYVVpVVoKu9KBaHZakAFGC10V2q2GkChQrtUWcrtChUIChQoGoQ5XGcUVzSEkmB1okimw7HO+aYXYZlyDuKLPclScGmT6mYz72486dMMRd6Iu/nljzzIeXzFV+6ugQcOCfI1bZ763uYX5uXCgkk/pUNecNwXkayRMyFxn0p8049mfrI9IqcuozRsTGxBHWlNJ1G91TWbOz5iUSTnOB188/Si6hwhrcMhFvLBKhGeZ5MfrUzwdo13pUk0t61vzuOXmjBYgeWcU58ifFilxt2i3yWIZCv3T2xmoY6tYaJqi2kiwsVXnbmRSVz6n9KskDQNGqiTBA3ztWN8bW8ttxg8ryYhmkWTm/y/wDwGs/HiclNUaeS7iNwatqPE+jhzC8pDocHkkCkVFXd/p+p2T2sepqqSDBS4UMMfMVil5qlzPdzzl8mSRnIz5nNGtNdkt5wWEbrndZFyDW1cLGl0+zB+65G/toud97NZ2hMlkyTErjmWdSCxbsCARt2quXns84ht7WS5NsVCnBU4DfPYmtAi4v04cLRyx2/JIzn3YWO3KBk75x1qoX/ALSmKlUE2xwfEIbbz+dKnz77GVWml47/AMFe4K4ml4U4shnuCVtZD4N2CPuE9fod/wAa9LCQmNJrd1dWUMrKcqwPT6V5h1bToLsi4MZSWUl/dPYjO9ap7KeLjeWC8O3srNd2qH7Oz/fiH3c+a/pWLNuns6OJKVojeMPZreahqNzqGm3gLysXMNyT1J3Ct2HzqgLwBxWb6O2bT7iNWYAyDBjHqSDXph4w3VRSXgooJ5QPmaSNZiXC9lp2hcTyWGohluo4WKyybZPQj5EZq1RWnD9yoFhfyQ7bJHyH8dt6zD2mQX+l8cXsj84WVvEgbOxQ+RqrQ69fQbxzvC3coxBNTYDdGzXuma0ZRHDcR3NuhynPF/Q1YNOi1e0RW+1QMCB+7DSLj8cisCXirU+v2+4/67j+dO4eMNUTGNQux8rhj+tToFVaPQP2vU//AAP+o3/poVgv9tdV/wC8rr/rGhU6C/Uo9ZlaKUpcrXOWpsvxEClc5KX5a5y1eyvEzTWp4+D+O1u5/d0nXRyzP0EVwuwOfUYNW1bgS80bEeInxAdx2I9DS/E3DlnxToVxpV8GEcoBV1+JHHRhWR6PxLqPDOq/2S4pcQXlscWV+2fDlU9MnupH4Gl0vuNx19jRruPmUiqtqGnuZPEjLKw6EHerDBqcVywimAinxkAn3XHmp7ilJbcMNxS0OMo4jitr5rqBIpZdaSBXVre1LlcE5LEDAHLjc024Z02004XF7xNG0sZ5I7aY2xkgWQkZBcDAbHYitOiQQ6hIqrnmtZCQB16CpO7EI0QQhQnNOgKlcZytH5dgtdGf6TYzPIfFYmNWPIOwGewq96bDyKu1MLa0EbYA71IyXttYRgzP7x2WNd2Y+WKHey/RM+MlvAZZGwqjeqZrV5Lr2v2fDUKs0l+ee+5etvaKQST5c2w+tRXFPG/2FooIoTdapMQtpp0XvNzE7FwO/fFW/gDhC44csbi+1aYXGu6iwkvZQ2VXGeVF9BnfzP0okLqi4rGqqFUAKBgAdh5UblxRelHV87Gi2LSOgV0UWSRI0LucKNyaiJL+4vJDHaDlT+M1nz8qMOk/b9IdjxO/Xol2lSMZdwB6mk1vbYnAnjz/AKqgrjT+VC085ZvnUTKqRtgHI864vK+cvj0lUdf57NuLhxa/kXpWDDIIIo3WqHFq82nuHjJZcgMh6EVeYnEkauOjAGurwedHLx+cGfkcasDW/TD0KFCtpmBQNCk3bAqEYHwRTC5R8EjpSjy75z0pu14MkP07U2UKqiJupmXZhULdXSnI5hv2q2tAJYQWUHI7ioi/0S0lQs4ZPMq1NmtMW52VeBXu76OCPfJ39B51f7WOMIsZBITAzVasNM061m8WNgzg7c8lT6XRUkrykY+6Riiy1VLWgMShPaZBcc6zbaXHDGJTHJLk83LnAFUe346uoCFjuWKjsTn9anPaPZ/teyimjGJYcgg/eB9ayWXTJo2/upB/pNbON4LHpow8vFV5Np6/wa5be0Bfs7i5jSVmA5DsOX8KZ3Gu6JqbAXVsyn+JJSPyrKWkmgODzD55oq3soI3NPWHEu0hNfreOlTNftuEuF9QgFy1w5B/3Zxn8RVI4s4NbS45bvT0kmtozlsb4FQ9rrl5bSKY3JXyPSte4S8XUOE4zdKzGR2OSPiGaRl3jXkqH8d3deNrowyLUrmGIRIZ4U5Hjbl25lY5YH0O34UjDaSX95HHBazTZb3lRTuK9DNwxpzOHa2iYjplRT5oYrVDIzxwIB1ACj8qx3npo3zilPZkF/omoGJC1m0Eq4IRh5+nyprZ6Pf2GqQ31ozJc27h15RnBHn6Vra2k+rsTEjRQHYyyD32Hp5Uq2j29nDyRoPU+dBFKnplVkSfRJcPa0Nb0uO5IEc3wyx5+Bh1FSGpcg0ueaUr4Ual3ON1AG5qi6bOdB4jHNtZ3hCv5K33T/Kr5PEZI2AOVdSpHYgjpQZY8K6NEV5IwnibVtB1uGWwWV3Xn54ZguDH59eoNUn+zBlukhsr+ynMp5RzyeFg+vNsK17XfZPY3kry2E8lm7HPKBzIPkOoqAtPZFqK3wa61CB7ZdzyhgzfTFL9llAveAuI7CZY7jSJhz/A6YdG+TKSKbT8H6vbHE+nyRnGfe2rQNG4wHDms32nXLJJAo5Y+U7KwPbNWGH2jabdDluYolx1ZwDU0BtGLf2cv/wDh2/GhW2/200Dytv8AkFCporyRs9ChQoRxzFDFdoVCHOWq7xhwXpXGmkNY6nEOcZMFwgHiQN5qf1HQ1Y6FQh5z1HSeNfZq7i5tjr3DsTe5MCSYwe+B7yED6etP9N9p2jXNqPD1drKb/AvYiyr6cyjf8K3wiqjxD7MeEuJpjcahpMa3J3M9uTE5+fLsfqKrSCVNFa4O1tNd4gwZbSUC3dS1s5ZcEjrnofSrbxm8Vhw29yWRVilR+aQ4UY2GT2FVjhrgXT+CuMZYNHeea3ltTLKksgZojnA322NWL2gWD6vwjc6esMpWd4435MZClgCR64NXpE2zKNR9oFhCJPH4hiUjpBpsJc/V2wKirDXuKOM3az4O0d4wDiXUJXyy52yXOAvyG9alpfsV4I0u4SQ6bLeOg2+1zF1PqVGBV+jhit4FhgjSONBhURQqgegFVoptlF4D9mllwiW1C7m/aOuTbyXki/3eRgqmdwOu/U/lV7oo613NUAA0m78m9dZwBUfPcc7ADp29aC68UXK2xjrOpF5hbofdX4sd6Qi1HwouVNqbX9jc29y8rqXjc5DDt6GmpONgD+FeH+TzcvHyqr0egw4sbxpIcXF7JKd2ptlnOwPzoJGSeZxgetOEUseWNS58+1clzVvyyM0fTC0hCSNEj33ZjgCrzYsDaxjyUCq5a6cA4kc80nbyWrFZJ4ceK9j/AKfnxxNpdHK5+RWkkO6FCuV6I5pxjSD5xSxGaTNWgWR878owRTHaSZVPTPYVMOqttsaT8MA5AA+lMTAaAowAvQY2qu8VTXMUdvFbxtIZWI5FGS3pVgd8Gq5xNLHJpsnOWV03jKnfNHD1WwbnynRQJdfMcxDMRv0p3f8AFlmLC1W1R451U+M5fZj6VT9SkBkbmQg561CzgP0kxWxZttbML40pPoucXGT+IFkfmTO4JzmrJo+vaLPE/wBotLcyk5UlRWNNbyc2Q9LwG5jcEOdjT/OMn0tGR8a8b8oo13WuF7TiW3drJEhkRd+Ray+XhLiCGVkFszgHGcCta9niXTaRNPM20rDlJ74q1m3jLYIGetY8tuLcpnS48Osad+zD9L4G4hveVntY4o8gFi4/Sts0TTjY2EMM0i5jUKFSuzSW1nF4kzJGnme9MkkvtXPJbK9ranrIR77j08qRky1S7Y1KMfocXeoxW8rW9pH49yTkRg7L6se1GtNGkuJRc6i/iv1WPHup8hUhp+l29hGFjTfuT1Jp9is1VsTWR0FWNUTlUAD0pjdx5BqRpCdMg1cPTA0VHVdPW7geNhv2pzwxrksjnS79z9qiGVY/7xfP51IXMO9V3VrBwUvLY8txC3Mh+XatzSySOxV4svLKGpCZ4olw7ogPXNM9C1VdVsElwBKvuyJ/C3cUnxPZWk2iT3Lh2a3QyBVPvbeVZGtPTNfv0edvaLw9PovEdxLG/PbTsXSRem++KpwmlA95ixrSrviay1LMeo2PjWyN/dlsNj0NU+/i0eTVHNo01vaMdkf3mUULBckN9pk8j+NCpj7Jo/8Ax8v/AEqFQHTPZtChQqhoKFChUIChQoVCArhrtcPb51CGY33F2n6F7SdagmDySm3iBAZUVMhSMsxAG3lmnHFXH2nwcOXYuIZERlCeLBLHMELDbmCnmA9cVis08t3xvq73EjStJdScxc5ziQgfkAKneKEVZJY1VQjRxEgDGfdFFoL7HoeybmsrRwwYNCh5s5z7o3zTntVc4DdpOAeHndizGyjyT16VZKEEbSkxnIG1M579YRuVHzNSbgFTkVn+qsZL645iSFfA9Kdx8H6tabOT8tz3wsaqVtsm5tQMjAcwYnoFO1PrGzZiJZSM9gOgqh5PmaXjv7uCM+FcSL8mrTXxct7VHE4/+qHvxyR/2ZpLRqyFWAIPYioO90wF8xAqPIVB2GrX+QPtUhHqc1a7OaSaMGRuY48qxcv46aWr7PSfHfMrL3CaIeLTAPiQt/qOafw2JGNsDyFSvKuOgowA8q40/C8Wa8qW/wDJ2K5l0IRWwQU6QYFAV1a6kRMrUrRmqnXsPQoUKMEKaISKUNEYVaKEiilub0xSTg42FKSjC5Gxpp4jg/FRoFicpkDElRy+lMbuON48TIDnsBmpM7jeiEDyFECUy/4Z0+62woY9CBiq7d+z63fJikOfpWlzxIRugP0qHVFXWWUDC+HnHajQLMvm9nV7k+HKMfOnWm+zO5lkzc33hoN8AZJrVuRQpwBUeZZBe8oY8vL0qba9A6T9jvRtMt9MtI4FZmVBgCi6hrEaS+BaRePcnYKvwr6k1G6zdzx28SJKyhzhsbZqX0W1git1McSqT1I70D/IN5fFaQhZaG8832vUZDLKdwv3V+QqfSNY15VAAHlXQK7SmZtuu2AUK7QoAkdorDIo1CoEkMJ4s5qOmh2II2NTMtMpgPKtOOmTRVld9A1lboZ+yzHllA7E9DVyeNLiLmBDKw+hqB1KJJLKRXUMMdDXeDZZJdH5XcsEcquewzV5V9zVira0R+scAaNqRZ5LQI5+9FhTVVk9kGkQsbp7u48JPeKtj+la5UDxm7RcI6k8Z5WELYI+VJ2MaM6/sHwz/jP+IoVRv2jd/wCO/wCNCr2C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5060" name="AutoShape 4" descr="http://img1.imgtn.bdimg.com/it/u=1727619774,373617098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5061" name="Picture 5" descr="C:\Users\SunYZ\Desktop\水盐体系相图\工业结晶技术\课件照片素材\医药.jpg"/>
          <p:cNvPicPr>
            <a:picLocks noChangeAspect="1" noChangeArrowheads="1"/>
          </p:cNvPicPr>
          <p:nvPr/>
        </p:nvPicPr>
        <p:blipFill>
          <a:blip r:embed="rId2" cstate="print"/>
          <a:srcRect/>
          <a:stretch>
            <a:fillRect/>
          </a:stretch>
        </p:blipFill>
        <p:spPr bwMode="auto">
          <a:xfrm>
            <a:off x="470889" y="4014066"/>
            <a:ext cx="2544420" cy="2006352"/>
          </a:xfrm>
          <a:prstGeom prst="rect">
            <a:avLst/>
          </a:prstGeom>
          <a:noFill/>
          <a:ln>
            <a:solidFill>
              <a:srgbClr val="0000FF"/>
            </a:solidFill>
          </a:ln>
        </p:spPr>
      </p:pic>
      <p:pic>
        <p:nvPicPr>
          <p:cNvPr id="45062" name="Picture 6" descr="C:\Users\SunYZ\Desktop\水盐体系相图\工业结晶技术\课件照片素材\纳米材料.jpg"/>
          <p:cNvPicPr>
            <a:picLocks noChangeAspect="1" noChangeArrowheads="1"/>
          </p:cNvPicPr>
          <p:nvPr/>
        </p:nvPicPr>
        <p:blipFill>
          <a:blip r:embed="rId3" cstate="print"/>
          <a:srcRect/>
          <a:stretch>
            <a:fillRect/>
          </a:stretch>
        </p:blipFill>
        <p:spPr bwMode="auto">
          <a:xfrm>
            <a:off x="3138254" y="4014065"/>
            <a:ext cx="2700300" cy="2025225"/>
          </a:xfrm>
          <a:prstGeom prst="rect">
            <a:avLst/>
          </a:prstGeom>
          <a:noFill/>
        </p:spPr>
      </p:pic>
      <p:pic>
        <p:nvPicPr>
          <p:cNvPr id="8" name="Picture 8" descr="http://img1.imgtn.bdimg.com/it/u=3446327974,2008124845&amp;fm=23&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7155" y="4014065"/>
            <a:ext cx="2738891" cy="207023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cSld>
  <p:clrMapOvr>
    <a:masterClrMapping/>
  </p:clrMapOvr>
  <p:transition>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000" dirty="0" smtClean="0">
                <a:effectLst/>
              </a:rPr>
              <a:t>晶体产品的质量要求</a:t>
            </a:r>
          </a:p>
        </p:txBody>
      </p:sp>
      <p:sp>
        <p:nvSpPr>
          <p:cNvPr id="15363" name="Rectangle 3"/>
          <p:cNvSpPr>
            <a:spLocks noGrp="1" noChangeArrowheads="1"/>
          </p:cNvSpPr>
          <p:nvPr>
            <p:ph type="body" idx="1"/>
          </p:nvPr>
        </p:nvSpPr>
        <p:spPr/>
        <p:txBody>
          <a:bodyPr/>
          <a:lstStyle/>
          <a:p>
            <a:pPr eaLnBrk="1" hangingPunct="1"/>
            <a:r>
              <a:rPr lang="zh-CN" altLang="en-US" sz="2400" b="1" dirty="0" smtClean="0">
                <a:solidFill>
                  <a:schemeClr val="accent2"/>
                </a:solidFill>
              </a:rPr>
              <a:t>纯度：作为一种化工产品，医药制剂，其产品的纯度是第一要求。</a:t>
            </a:r>
          </a:p>
          <a:p>
            <a:pPr eaLnBrk="1" hangingPunct="1"/>
            <a:r>
              <a:rPr lang="zh-CN" altLang="en-US" sz="2400" b="1" dirty="0" smtClean="0">
                <a:solidFill>
                  <a:schemeClr val="accent2"/>
                </a:solidFill>
              </a:rPr>
              <a:t>粒度：作为颗粒产品，其粒度的要求可根据不同的要求而定。</a:t>
            </a:r>
          </a:p>
          <a:p>
            <a:pPr eaLnBrk="1" hangingPunct="1"/>
            <a:r>
              <a:rPr lang="zh-CN" altLang="en-US" sz="2400" b="1" dirty="0" smtClean="0">
                <a:solidFill>
                  <a:schemeClr val="accent2"/>
                </a:solidFill>
              </a:rPr>
              <a:t>晶体形状：晶体的形状是很多产品的一个重要的指标。由于其形状不能满足要求，会影响其功效</a:t>
            </a:r>
          </a:p>
          <a:p>
            <a:pPr eaLnBrk="1" hangingPunct="1"/>
            <a:r>
              <a:rPr lang="zh-CN" altLang="en-US" sz="2400" b="1" dirty="0" smtClean="0">
                <a:solidFill>
                  <a:schemeClr val="accent2"/>
                </a:solidFill>
              </a:rPr>
              <a:t>晶型：很多药物产品只有在特出晶型才能有其活性而起到药用的功效。</a:t>
            </a:r>
            <a:endParaRPr lang="en-US" altLang="zh-CN" sz="2400" b="1" dirty="0" smtClean="0">
              <a:solidFill>
                <a:schemeClr val="accent2"/>
              </a:solidFill>
            </a:endParaRPr>
          </a:p>
          <a:p>
            <a:pPr eaLnBrk="1" hangingPunct="1"/>
            <a:r>
              <a:rPr lang="zh-CN" altLang="en-US" sz="2400" dirty="0" smtClean="0"/>
              <a:t>粒度分布</a:t>
            </a:r>
            <a:r>
              <a:rPr lang="en-US" altLang="zh-CN" sz="2400" dirty="0" smtClean="0"/>
              <a:t>:</a:t>
            </a:r>
          </a:p>
          <a:p>
            <a:pPr eaLnBrk="1" hangingPunct="1"/>
            <a:r>
              <a:rPr lang="zh-CN" altLang="en-US" sz="2400" dirty="0" smtClean="0"/>
              <a:t>其它：如白度，颜色，流动性 等</a:t>
            </a:r>
            <a:endParaRPr lang="zh-CN" altLang="en-US" sz="2400" b="1" dirty="0" smtClean="0">
              <a:solidFill>
                <a:schemeClr val="accent2"/>
              </a:solidFill>
            </a:endParaRPr>
          </a:p>
        </p:txBody>
      </p:sp>
    </p:spTree>
  </p:cSld>
  <p:clrMapOvr>
    <a:masterClrMapping/>
  </p:clrMapOvr>
  <p:transition>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3600" dirty="0" smtClean="0">
                <a:effectLst/>
              </a:rPr>
              <a:t>课程内容简介</a:t>
            </a:r>
          </a:p>
        </p:txBody>
      </p:sp>
      <p:sp>
        <p:nvSpPr>
          <p:cNvPr id="21507" name="Rectangle 3"/>
          <p:cNvSpPr>
            <a:spLocks noGrp="1" noChangeArrowheads="1"/>
          </p:cNvSpPr>
          <p:nvPr>
            <p:ph type="body" idx="1"/>
          </p:nvPr>
        </p:nvSpPr>
        <p:spPr/>
        <p:txBody>
          <a:bodyPr/>
          <a:lstStyle/>
          <a:p>
            <a:pPr eaLnBrk="1" hangingPunct="1">
              <a:lnSpc>
                <a:spcPct val="90000"/>
              </a:lnSpc>
            </a:pPr>
            <a:r>
              <a:rPr lang="zh-CN" altLang="en-US" sz="3200" dirty="0" smtClean="0"/>
              <a:t>学得会 ，记得住， 用得上</a:t>
            </a:r>
            <a:endParaRPr lang="en-US" altLang="zh-CN" sz="3200" dirty="0" smtClean="0"/>
          </a:p>
          <a:p>
            <a:pPr eaLnBrk="1" hangingPunct="1">
              <a:lnSpc>
                <a:spcPct val="90000"/>
              </a:lnSpc>
            </a:pPr>
            <a:endParaRPr lang="en-US" altLang="zh-CN" sz="3200" dirty="0" smtClean="0"/>
          </a:p>
          <a:p>
            <a:pPr eaLnBrk="1" hangingPunct="1">
              <a:lnSpc>
                <a:spcPct val="90000"/>
              </a:lnSpc>
            </a:pPr>
            <a:r>
              <a:rPr lang="en-US" altLang="zh-CN" sz="3200" dirty="0" smtClean="0"/>
              <a:t> </a:t>
            </a:r>
            <a:r>
              <a:rPr lang="zh-CN" altLang="en-US" sz="3200" dirty="0" smtClean="0"/>
              <a:t>学术前沿结合；科研项目结合；工程案例结合</a:t>
            </a:r>
            <a:endParaRPr lang="en-US" altLang="zh-CN" sz="3200" dirty="0" smtClean="0"/>
          </a:p>
          <a:p>
            <a:pPr eaLnBrk="1" hangingPunct="1">
              <a:lnSpc>
                <a:spcPct val="90000"/>
              </a:lnSpc>
            </a:pPr>
            <a:endParaRPr lang="en-US" altLang="zh-CN" sz="3200" dirty="0" smtClean="0"/>
          </a:p>
          <a:p>
            <a:pPr eaLnBrk="1" hangingPunct="1">
              <a:lnSpc>
                <a:spcPct val="90000"/>
              </a:lnSpc>
            </a:pPr>
            <a:r>
              <a:rPr lang="zh-CN" altLang="en-US" sz="3200" dirty="0" smtClean="0"/>
              <a:t>讲课，习题课，讲座，设计</a:t>
            </a:r>
            <a:endParaRPr lang="en-US" altLang="zh-CN" sz="3200" dirty="0" smtClean="0"/>
          </a:p>
        </p:txBody>
      </p:sp>
    </p:spTree>
  </p:cSld>
  <p:clrMapOvr>
    <a:masterClrMapping/>
  </p:clrMapOvr>
  <p:transition>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u="sng" dirty="0" smtClean="0"/>
              <a:t>工作班级</a:t>
            </a:r>
            <a:endParaRPr lang="zh-CN" altLang="en-US" sz="4000" u="sng"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324100"/>
            <a:ext cx="4691707"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46" name="Picture 2" descr="F:\班导师工作\2011级\班级照片\循环110合影\循环110班合影-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4304" y="1676400"/>
            <a:ext cx="3822700" cy="2324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147" name="Picture 3" descr="F:\班导师工作\2012级\朱峰照片\CIMG0635.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4304" y="4114800"/>
            <a:ext cx="3810000" cy="2380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5" name="TextBox 4"/>
          <p:cNvSpPr txBox="1"/>
          <p:nvPr/>
        </p:nvSpPr>
        <p:spPr>
          <a:xfrm>
            <a:off x="3079750" y="1676400"/>
            <a:ext cx="1014413" cy="369888"/>
          </a:xfrm>
          <a:prstGeom prst="rect">
            <a:avLst/>
          </a:prstGeom>
          <a:solidFill>
            <a:schemeClr val="bg1"/>
          </a:solidFill>
          <a:ln>
            <a:solidFill>
              <a:schemeClr val="accent6"/>
            </a:solidFill>
          </a:ln>
        </p:spPr>
        <p:txBody>
          <a:bodyPr wrap="none">
            <a:spAutoFit/>
          </a:bodyPr>
          <a:lstStyle/>
          <a:p>
            <a:pPr>
              <a:defRPr/>
            </a:pPr>
            <a:r>
              <a:rPr lang="zh-CN" altLang="en-US" dirty="0">
                <a:solidFill>
                  <a:srgbClr val="FF0000"/>
                </a:solidFill>
                <a:latin typeface="Arial" charset="0"/>
              </a:rPr>
              <a:t>资源</a:t>
            </a:r>
            <a:r>
              <a:rPr lang="en-US" altLang="zh-CN" dirty="0">
                <a:solidFill>
                  <a:srgbClr val="FF0000"/>
                </a:solidFill>
                <a:latin typeface="Arial" charset="0"/>
              </a:rPr>
              <a:t>110</a:t>
            </a:r>
            <a:endParaRPr lang="zh-CN" altLang="en-US" dirty="0">
              <a:solidFill>
                <a:srgbClr val="FF0000"/>
              </a:solidFill>
              <a:latin typeface="Arial" charset="0"/>
            </a:endParaRPr>
          </a:p>
        </p:txBody>
      </p:sp>
      <p:sp>
        <p:nvSpPr>
          <p:cNvPr id="4103" name="TextBox 7"/>
          <p:cNvSpPr txBox="1">
            <a:spLocks noChangeArrowheads="1"/>
          </p:cNvSpPr>
          <p:nvPr/>
        </p:nvSpPr>
        <p:spPr bwMode="auto">
          <a:xfrm>
            <a:off x="3063875" y="4114800"/>
            <a:ext cx="1030288" cy="369888"/>
          </a:xfrm>
          <a:prstGeom prst="rect">
            <a:avLst/>
          </a:prstGeom>
          <a:solidFill>
            <a:schemeClr val="bg1"/>
          </a:solidFill>
          <a:ln w="9525">
            <a:solidFill>
              <a:schemeClr val="accent2"/>
            </a:solidFill>
            <a:miter lim="800000"/>
            <a:headEnd/>
            <a:tailEnd/>
          </a:ln>
        </p:spPr>
        <p:txBody>
          <a:bodyPr wrap="none">
            <a:spAutoFit/>
          </a:bodyPr>
          <a:lstStyle/>
          <a:p>
            <a:r>
              <a:rPr lang="zh-CN" altLang="en-US">
                <a:solidFill>
                  <a:srgbClr val="FF0000"/>
                </a:solidFill>
              </a:rPr>
              <a:t>资源</a:t>
            </a:r>
            <a:r>
              <a:rPr lang="en-US" altLang="zh-CN">
                <a:solidFill>
                  <a:srgbClr val="FF0000"/>
                </a:solidFill>
              </a:rPr>
              <a:t>120</a:t>
            </a:r>
            <a:endParaRPr lang="zh-CN" altLang="en-US">
              <a:solidFill>
                <a:srgbClr val="FF0000"/>
              </a:solidFill>
            </a:endParaRPr>
          </a:p>
        </p:txBody>
      </p:sp>
      <p:sp>
        <p:nvSpPr>
          <p:cNvPr id="4104" name="TextBox 5"/>
          <p:cNvSpPr txBox="1">
            <a:spLocks noChangeArrowheads="1"/>
          </p:cNvSpPr>
          <p:nvPr/>
        </p:nvSpPr>
        <p:spPr bwMode="auto">
          <a:xfrm>
            <a:off x="4891088" y="5749925"/>
            <a:ext cx="3067050" cy="584200"/>
          </a:xfrm>
          <a:prstGeom prst="rect">
            <a:avLst/>
          </a:prstGeom>
          <a:noFill/>
          <a:ln w="9525">
            <a:noFill/>
            <a:miter lim="800000"/>
            <a:headEnd/>
            <a:tailEnd/>
          </a:ln>
        </p:spPr>
        <p:txBody>
          <a:bodyPr wrap="none">
            <a:spAutoFit/>
          </a:bodyPr>
          <a:lstStyle/>
          <a:p>
            <a:r>
              <a:rPr lang="zh-CN" altLang="en-US" sz="3200" b="1">
                <a:solidFill>
                  <a:srgbClr val="FF0000"/>
                </a:solidFill>
                <a:latin typeface="方正舒体" pitchFamily="2" charset="-122"/>
                <a:ea typeface="方正舒体" pitchFamily="2" charset="-122"/>
              </a:rPr>
              <a:t>相亲相爱一家人</a:t>
            </a:r>
          </a:p>
        </p:txBody>
      </p:sp>
      <p:sp>
        <p:nvSpPr>
          <p:cNvPr id="4105" name="矩形 2"/>
          <p:cNvSpPr>
            <a:spLocks noChangeArrowheads="1"/>
          </p:cNvSpPr>
          <p:nvPr/>
        </p:nvSpPr>
        <p:spPr bwMode="auto">
          <a:xfrm>
            <a:off x="4476750" y="1744663"/>
            <a:ext cx="4133850" cy="523875"/>
          </a:xfrm>
          <a:prstGeom prst="rect">
            <a:avLst/>
          </a:prstGeom>
          <a:gradFill rotWithShape="1">
            <a:gsLst>
              <a:gs pos="0">
                <a:srgbClr val="FFFF80"/>
              </a:gs>
              <a:gs pos="50000">
                <a:srgbClr val="FFFFB3"/>
              </a:gs>
              <a:gs pos="100000">
                <a:srgbClr val="FFFFDA"/>
              </a:gs>
            </a:gsLst>
            <a:lin ang="13500000" scaled="1"/>
          </a:gradFill>
          <a:ln w="9525">
            <a:noFill/>
            <a:miter lim="800000"/>
            <a:headEnd/>
            <a:tailEnd/>
          </a:ln>
        </p:spPr>
        <p:txBody>
          <a:bodyPr wrap="none">
            <a:spAutoFit/>
          </a:bodyPr>
          <a:lstStyle/>
          <a:p>
            <a:r>
              <a:rPr lang="zh-CN" altLang="en-US" sz="2800" b="1">
                <a:solidFill>
                  <a:srgbClr val="FF0000"/>
                </a:solidFill>
                <a:latin typeface="微软雅黑" pitchFamily="34" charset="-122"/>
                <a:ea typeface="微软雅黑" pitchFamily="34" charset="-122"/>
              </a:rPr>
              <a:t>资源循环科学与工程专业</a:t>
            </a:r>
            <a:endParaRPr lang="zh-CN" altLang="en-US" sz="2800">
              <a:solidFill>
                <a:srgbClr val="FF0000"/>
              </a:solidFill>
              <a:latin typeface="微软雅黑" pitchFamily="34" charset="-122"/>
              <a:ea typeface="微软雅黑" pitchFamily="34" charset="-122"/>
            </a:endParaRPr>
          </a:p>
        </p:txBody>
      </p:sp>
      <p:sp>
        <p:nvSpPr>
          <p:cNvPr id="10" name="TextBox 7"/>
          <p:cNvSpPr txBox="1">
            <a:spLocks noChangeArrowheads="1"/>
          </p:cNvSpPr>
          <p:nvPr/>
        </p:nvSpPr>
        <p:spPr bwMode="auto">
          <a:xfrm>
            <a:off x="3071812" y="4642305"/>
            <a:ext cx="1031051" cy="369332"/>
          </a:xfrm>
          <a:prstGeom prst="rect">
            <a:avLst/>
          </a:prstGeom>
          <a:solidFill>
            <a:schemeClr val="bg1"/>
          </a:solidFill>
          <a:ln w="9525">
            <a:solidFill>
              <a:schemeClr val="accent2"/>
            </a:solidFill>
            <a:miter lim="800000"/>
            <a:headEnd/>
            <a:tailEnd/>
          </a:ln>
        </p:spPr>
        <p:txBody>
          <a:bodyPr wrap="none">
            <a:spAutoFit/>
          </a:bodyPr>
          <a:lstStyle/>
          <a:p>
            <a:r>
              <a:rPr lang="zh-CN" altLang="en-US" dirty="0">
                <a:solidFill>
                  <a:srgbClr val="FF0000"/>
                </a:solidFill>
              </a:rPr>
              <a:t>资源</a:t>
            </a:r>
            <a:r>
              <a:rPr lang="en-US" altLang="zh-CN" dirty="0" smtClean="0">
                <a:solidFill>
                  <a:srgbClr val="FF0000"/>
                </a:solidFill>
              </a:rPr>
              <a:t>151</a:t>
            </a:r>
            <a:endParaRPr lang="zh-CN" altLang="en-US" dirty="0">
              <a:solidFill>
                <a:srgbClr val="FF0000"/>
              </a:solidFill>
            </a:endParaRPr>
          </a:p>
        </p:txBody>
      </p:sp>
      <p:sp>
        <p:nvSpPr>
          <p:cNvPr id="11" name="TextBox 7"/>
          <p:cNvSpPr txBox="1">
            <a:spLocks noChangeArrowheads="1"/>
          </p:cNvSpPr>
          <p:nvPr/>
        </p:nvSpPr>
        <p:spPr bwMode="auto">
          <a:xfrm>
            <a:off x="3063112" y="5125937"/>
            <a:ext cx="1031051" cy="369332"/>
          </a:xfrm>
          <a:prstGeom prst="rect">
            <a:avLst/>
          </a:prstGeom>
          <a:solidFill>
            <a:schemeClr val="bg1"/>
          </a:solidFill>
          <a:ln w="9525">
            <a:solidFill>
              <a:schemeClr val="accent2"/>
            </a:solidFill>
            <a:miter lim="800000"/>
            <a:headEnd/>
            <a:tailEnd/>
          </a:ln>
        </p:spPr>
        <p:txBody>
          <a:bodyPr wrap="none">
            <a:spAutoFit/>
          </a:bodyPr>
          <a:lstStyle/>
          <a:p>
            <a:r>
              <a:rPr lang="zh-CN" altLang="en-US" dirty="0">
                <a:solidFill>
                  <a:srgbClr val="FF0000"/>
                </a:solidFill>
              </a:rPr>
              <a:t>资源</a:t>
            </a:r>
            <a:r>
              <a:rPr lang="en-US" altLang="zh-CN" dirty="0" smtClean="0">
                <a:solidFill>
                  <a:srgbClr val="FF0000"/>
                </a:solidFill>
              </a:rPr>
              <a:t>161</a:t>
            </a:r>
            <a:endParaRPr lang="zh-CN" altLang="en-US" dirty="0">
              <a:solidFill>
                <a:srgbClr val="FF0000"/>
              </a:solidFill>
            </a:endParaRPr>
          </a:p>
        </p:txBody>
      </p:sp>
    </p:spTree>
  </p:cSld>
  <p:clrMapOvr>
    <a:masterClrMapping/>
  </p:clrMapOvr>
  <p:transition advTm="15981">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sz="3200" dirty="0" smtClean="0"/>
              <a:t>化学工程与技术</a:t>
            </a:r>
            <a:endParaRPr lang="en-US" altLang="zh-CN" sz="3200" dirty="0" smtClean="0"/>
          </a:p>
        </p:txBody>
      </p:sp>
      <p:sp>
        <p:nvSpPr>
          <p:cNvPr id="4099" name="Rectangle 3"/>
          <p:cNvSpPr>
            <a:spLocks noGrp="1" noChangeArrowheads="1"/>
          </p:cNvSpPr>
          <p:nvPr>
            <p:ph type="body" idx="1"/>
          </p:nvPr>
        </p:nvSpPr>
        <p:spPr>
          <a:xfrm>
            <a:off x="656565" y="1853825"/>
            <a:ext cx="7875875" cy="4590510"/>
          </a:xfrm>
        </p:spPr>
        <p:txBody>
          <a:bodyPr/>
          <a:lstStyle/>
          <a:p>
            <a:pPr>
              <a:lnSpc>
                <a:spcPct val="125000"/>
              </a:lnSpc>
            </a:pPr>
            <a:r>
              <a:rPr lang="zh-CN" altLang="en-US" sz="2000" dirty="0" smtClean="0"/>
              <a:t>化学工程与技术是研究以化学工业为代表的各类工业过程的有关</a:t>
            </a:r>
            <a:r>
              <a:rPr lang="zh-CN" altLang="en-US" sz="2000" dirty="0" smtClean="0">
                <a:solidFill>
                  <a:srgbClr val="FF3300"/>
                </a:solidFill>
              </a:rPr>
              <a:t>化学过程</a:t>
            </a:r>
            <a:r>
              <a:rPr lang="zh-CN" altLang="en-US" sz="2000" dirty="0" smtClean="0"/>
              <a:t>和</a:t>
            </a:r>
            <a:r>
              <a:rPr lang="zh-CN" altLang="en-US" sz="2000" dirty="0" smtClean="0">
                <a:solidFill>
                  <a:srgbClr val="FF3300"/>
                </a:solidFill>
              </a:rPr>
              <a:t>物理过程</a:t>
            </a:r>
            <a:r>
              <a:rPr lang="zh-CN" altLang="en-US" sz="2000" dirty="0" smtClean="0"/>
              <a:t>的基本规律与应用技术学科， 现阶段我国的化学工程与技术一级学科包括</a:t>
            </a:r>
            <a:r>
              <a:rPr lang="en-US" altLang="zh-CN" sz="2000" dirty="0" smtClean="0"/>
              <a:t>5</a:t>
            </a:r>
            <a:r>
              <a:rPr lang="zh-CN" altLang="en-US" sz="2000" dirty="0" smtClean="0"/>
              <a:t>个二级学科。</a:t>
            </a:r>
          </a:p>
          <a:p>
            <a:pPr lvl="1"/>
            <a:r>
              <a:rPr lang="zh-CN" altLang="en-US" sz="2000" dirty="0" smtClean="0"/>
              <a:t>化学工程：各类过程的化学过程和物理过程的一般规律、共性规律、工程基础和应用技术。</a:t>
            </a:r>
          </a:p>
          <a:p>
            <a:pPr lvl="1"/>
            <a:r>
              <a:rPr lang="zh-CN" altLang="en-US" sz="2000" dirty="0" smtClean="0"/>
              <a:t>化学工艺：净化机理、生产原理、产品开发、工艺实施、过程设计和优化。</a:t>
            </a:r>
          </a:p>
          <a:p>
            <a:pPr lvl="1"/>
            <a:r>
              <a:rPr lang="zh-CN" altLang="en-US" sz="2000" dirty="0" smtClean="0"/>
              <a:t>生物化工：生物体和生物活性物质参与的过程的基本原理和工程技术问题。</a:t>
            </a:r>
          </a:p>
          <a:p>
            <a:pPr lvl="1"/>
            <a:r>
              <a:rPr lang="zh-CN" altLang="en-US" sz="2000" dirty="0" smtClean="0"/>
              <a:t>应用化学：精细化学品、专用化学品、功能材料及器件的制备原理和工艺技术</a:t>
            </a:r>
          </a:p>
          <a:p>
            <a:pPr lvl="1"/>
            <a:r>
              <a:rPr lang="zh-CN" altLang="en-US" sz="2000" dirty="0" smtClean="0"/>
              <a:t>工业催化：催化剂和催化反应过程理论基础及其设计、开发的工业应用。</a:t>
            </a:r>
          </a:p>
          <a:p>
            <a:pPr>
              <a:lnSpc>
                <a:spcPct val="125000"/>
              </a:lnSpc>
            </a:pPr>
            <a:endParaRPr lang="zh-CN" altLang="en-US" sz="2000" dirty="0" smtClean="0"/>
          </a:p>
        </p:txBody>
      </p:sp>
    </p:spTree>
    <p:extLst>
      <p:ext uri="{BB962C8B-B14F-4D97-AF65-F5344CB8AC3E}">
        <p14:creationId xmlns:p14="http://schemas.microsoft.com/office/powerpoint/2010/main" val="4718000"/>
      </p:ext>
    </p:extLst>
  </p:cSld>
  <p:clrMapOvr>
    <a:masterClrMapping/>
  </p:clrMapOvr>
  <p:transition>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3200" dirty="0" smtClean="0"/>
              <a:t>化学工业的发展</a:t>
            </a:r>
          </a:p>
        </p:txBody>
      </p:sp>
      <p:sp>
        <p:nvSpPr>
          <p:cNvPr id="5123" name="Rectangle 3"/>
          <p:cNvSpPr>
            <a:spLocks noGrp="1" noChangeArrowheads="1"/>
          </p:cNvSpPr>
          <p:nvPr>
            <p:ph type="body" idx="1"/>
          </p:nvPr>
        </p:nvSpPr>
        <p:spPr>
          <a:xfrm>
            <a:off x="751853" y="1853825"/>
            <a:ext cx="7859712" cy="4635217"/>
          </a:xfrm>
        </p:spPr>
        <p:txBody>
          <a:bodyPr/>
          <a:lstStyle/>
          <a:p>
            <a:pPr algn="just" eaLnBrk="1" hangingPunct="1">
              <a:lnSpc>
                <a:spcPct val="80000"/>
              </a:lnSpc>
            </a:pPr>
            <a:r>
              <a:rPr lang="en-US" altLang="zh-CN" sz="2400" dirty="0" smtClean="0">
                <a:effectLst/>
              </a:rPr>
              <a:t>20</a:t>
            </a:r>
            <a:r>
              <a:rPr lang="zh-CN" altLang="en-US" sz="2400" dirty="0" smtClean="0">
                <a:effectLst/>
              </a:rPr>
              <a:t>世纪</a:t>
            </a:r>
            <a:r>
              <a:rPr lang="en-US" altLang="zh-CN" sz="2400" dirty="0" smtClean="0">
                <a:effectLst/>
              </a:rPr>
              <a:t>20</a:t>
            </a:r>
            <a:r>
              <a:rPr lang="zh-CN" altLang="en-US" sz="2400" dirty="0" smtClean="0">
                <a:effectLst/>
              </a:rPr>
              <a:t>年代：依据化学工业的发展，逐渐建立了化学工程的概念，在美国麻省理工学院先后以“单元操作（</a:t>
            </a:r>
            <a:r>
              <a:rPr lang="en-US" altLang="zh-CN" sz="2400" dirty="0" smtClean="0">
                <a:effectLst/>
              </a:rPr>
              <a:t>unit operation</a:t>
            </a:r>
            <a:r>
              <a:rPr lang="zh-CN" altLang="en-US" sz="2400" dirty="0" smtClean="0">
                <a:effectLst/>
              </a:rPr>
              <a:t>）、化工原理（</a:t>
            </a:r>
            <a:r>
              <a:rPr lang="en-US" altLang="zh-CN" sz="2400" dirty="0" smtClean="0">
                <a:effectLst/>
              </a:rPr>
              <a:t>Principle of Chemical Engineering) </a:t>
            </a:r>
            <a:r>
              <a:rPr lang="zh-CN" altLang="en-US" sz="2400" dirty="0" smtClean="0">
                <a:effectLst/>
              </a:rPr>
              <a:t>为基础，形成了化学工程早期概念。</a:t>
            </a:r>
          </a:p>
          <a:p>
            <a:pPr algn="just" eaLnBrk="1" hangingPunct="1">
              <a:lnSpc>
                <a:spcPct val="80000"/>
              </a:lnSpc>
              <a:spcBef>
                <a:spcPts val="1200"/>
              </a:spcBef>
            </a:pPr>
            <a:r>
              <a:rPr lang="en-US" altLang="zh-CN" sz="2400" dirty="0" smtClean="0">
                <a:effectLst/>
              </a:rPr>
              <a:t>20</a:t>
            </a:r>
            <a:r>
              <a:rPr lang="zh-CN" altLang="en-US" sz="2400" dirty="0" smtClean="0">
                <a:effectLst/>
              </a:rPr>
              <a:t>世纪</a:t>
            </a:r>
            <a:r>
              <a:rPr lang="en-US" altLang="zh-CN" sz="2400" dirty="0" smtClean="0">
                <a:effectLst/>
              </a:rPr>
              <a:t>40</a:t>
            </a:r>
            <a:r>
              <a:rPr lang="zh-CN" altLang="en-US" sz="2400" dirty="0" smtClean="0">
                <a:effectLst/>
              </a:rPr>
              <a:t>年代，随着三大合成材料（合成纤维，合成橡胶，合成洗涤剂）的快速发展，使化学工程从一门经验学科向科学学科的发展。提出了动量、热量、质量传递的基础理论。</a:t>
            </a:r>
          </a:p>
          <a:p>
            <a:pPr algn="just" eaLnBrk="1" hangingPunct="1">
              <a:lnSpc>
                <a:spcPct val="80000"/>
              </a:lnSpc>
              <a:spcBef>
                <a:spcPts val="1200"/>
              </a:spcBef>
            </a:pPr>
            <a:r>
              <a:rPr lang="zh-CN" altLang="en-US" sz="2400" dirty="0" smtClean="0">
                <a:effectLst/>
              </a:rPr>
              <a:t>自</a:t>
            </a:r>
            <a:r>
              <a:rPr lang="en-US" altLang="zh-CN" sz="2400" dirty="0" smtClean="0">
                <a:effectLst/>
              </a:rPr>
              <a:t>50</a:t>
            </a:r>
            <a:r>
              <a:rPr lang="zh-CN" altLang="en-US" sz="2400" dirty="0" smtClean="0">
                <a:effectLst/>
              </a:rPr>
              <a:t>年代起，随着高速计算机的发展，解决了工程中复杂计算的问题，提供了工程中的化学反应问题与生产规模装置中的传递过程的综合分析和处理。</a:t>
            </a:r>
            <a:r>
              <a:rPr lang="en-US" altLang="zh-CN" sz="2400" dirty="0" smtClean="0">
                <a:effectLst/>
              </a:rPr>
              <a:t>1957</a:t>
            </a:r>
            <a:r>
              <a:rPr lang="zh-CN" altLang="en-US" sz="2400" dirty="0" smtClean="0">
                <a:effectLst/>
              </a:rPr>
              <a:t>年在荷兰阿姆斯特丹的举行的欧洲第一次化学反应工程大会上，正式提出了化学反应工程的概念。 至此，三传一反就成为化学工程的主要内容。</a:t>
            </a:r>
          </a:p>
        </p:txBody>
      </p:sp>
    </p:spTree>
    <p:extLst>
      <p:ext uri="{BB962C8B-B14F-4D97-AF65-F5344CB8AC3E}">
        <p14:creationId xmlns:p14="http://schemas.microsoft.com/office/powerpoint/2010/main" val="4001027019"/>
      </p:ext>
    </p:extLst>
  </p:cSld>
  <p:clrMapOvr>
    <a:masterClrMapping/>
  </p:clrMapOvr>
  <p:transition>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3200" dirty="0" smtClean="0"/>
              <a:t>化学工业的发展</a:t>
            </a:r>
          </a:p>
        </p:txBody>
      </p:sp>
      <p:sp>
        <p:nvSpPr>
          <p:cNvPr id="5123" name="Rectangle 3"/>
          <p:cNvSpPr>
            <a:spLocks noGrp="1" noChangeArrowheads="1"/>
          </p:cNvSpPr>
          <p:nvPr>
            <p:ph type="body" idx="1"/>
          </p:nvPr>
        </p:nvSpPr>
        <p:spPr>
          <a:xfrm>
            <a:off x="827088" y="1943835"/>
            <a:ext cx="7859712" cy="4319587"/>
          </a:xfrm>
        </p:spPr>
        <p:txBody>
          <a:bodyPr/>
          <a:lstStyle/>
          <a:p>
            <a:pPr eaLnBrk="1" hangingPunct="1"/>
            <a:r>
              <a:rPr lang="en-US" altLang="zh-CN" sz="2400" dirty="0" smtClean="0">
                <a:effectLst/>
              </a:rPr>
              <a:t>60</a:t>
            </a:r>
            <a:r>
              <a:rPr lang="zh-CN" altLang="en-US" sz="2400" dirty="0" smtClean="0">
                <a:effectLst/>
              </a:rPr>
              <a:t>年代后期，随着传递过程原理和反应工程的开拓，计算机用于化学化学工程，以解决过程的最优规则，最优设计、最优控制和最优操作，促成了化工系统工程的诞生。为化学工程的决策和方法论提供了有力的工具。</a:t>
            </a:r>
            <a:endParaRPr lang="en-US" altLang="zh-CN" sz="2400" dirty="0" smtClean="0">
              <a:effectLst/>
            </a:endParaRPr>
          </a:p>
          <a:p>
            <a:pPr eaLnBrk="1" hangingPunct="1"/>
            <a:endParaRPr lang="zh-CN" altLang="en-US" sz="2400" dirty="0" smtClean="0">
              <a:effectLst/>
            </a:endParaRPr>
          </a:p>
          <a:p>
            <a:pPr algn="just" eaLnBrk="1" hangingPunct="1"/>
            <a:r>
              <a:rPr lang="zh-CN" altLang="en-US" sz="2400" dirty="0" smtClean="0">
                <a:effectLst/>
              </a:rPr>
              <a:t>之后主要是过程系统工程、分离技术等深入的研究、发展。化学工程的基本理论与技术不仅仅应用于化学品的生产，其知识的应用扩展到，材料化工，能源化工，环境化工，生物化工，制药工程，冶金等大型的工业领域。</a:t>
            </a:r>
          </a:p>
        </p:txBody>
      </p:sp>
    </p:spTree>
    <p:extLst>
      <p:ext uri="{BB962C8B-B14F-4D97-AF65-F5344CB8AC3E}">
        <p14:creationId xmlns:p14="http://schemas.microsoft.com/office/powerpoint/2010/main" val="3618890194"/>
      </p:ext>
    </p:extLst>
  </p:cSld>
  <p:clrMapOvr>
    <a:masterClrMapping/>
  </p:clrMapOvr>
  <p:transition>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3200" dirty="0" smtClean="0"/>
              <a:t>化学工业的发展</a:t>
            </a:r>
          </a:p>
        </p:txBody>
      </p:sp>
      <p:sp>
        <p:nvSpPr>
          <p:cNvPr id="5123" name="Rectangle 3"/>
          <p:cNvSpPr>
            <a:spLocks noGrp="1" noChangeArrowheads="1"/>
          </p:cNvSpPr>
          <p:nvPr>
            <p:ph type="body" idx="1"/>
          </p:nvPr>
        </p:nvSpPr>
        <p:spPr>
          <a:xfrm>
            <a:off x="566555" y="1943836"/>
            <a:ext cx="8120245" cy="1350150"/>
          </a:xfrm>
        </p:spPr>
        <p:txBody>
          <a:bodyPr/>
          <a:lstStyle/>
          <a:p>
            <a:pPr eaLnBrk="1" hangingPunct="1"/>
            <a:r>
              <a:rPr kumimoji="0" lang="zh-CN" altLang="en-US" sz="2400" dirty="0" smtClean="0">
                <a:effectLst/>
              </a:rPr>
              <a:t>现代化学工程 </a:t>
            </a:r>
            <a:endParaRPr kumimoji="0" lang="en-US" altLang="zh-CN" sz="2400" dirty="0" smtClean="0">
              <a:effectLst/>
            </a:endParaRPr>
          </a:p>
          <a:p>
            <a:pPr eaLnBrk="1" hangingPunct="1">
              <a:buFont typeface="Wingdings" pitchFamily="2" charset="2"/>
              <a:buChar char="ü"/>
            </a:pPr>
            <a:r>
              <a:rPr lang="zh-CN" altLang="en-US" sz="2400" dirty="0" smtClean="0">
                <a:effectLst/>
              </a:rPr>
              <a:t>    产品工程</a:t>
            </a:r>
            <a:r>
              <a:rPr kumimoji="0" lang="zh-CN" altLang="en-US" sz="2400" dirty="0" smtClean="0">
                <a:effectLst/>
              </a:rPr>
              <a:t>  市场导向</a:t>
            </a:r>
            <a:endParaRPr kumimoji="0" lang="en-US" altLang="zh-CN" sz="2400" dirty="0" smtClean="0">
              <a:effectLst/>
            </a:endParaRPr>
          </a:p>
          <a:p>
            <a:pPr eaLnBrk="1" hangingPunct="1">
              <a:buFont typeface="Wingdings" pitchFamily="2" charset="2"/>
              <a:buChar char="ü"/>
            </a:pPr>
            <a:r>
              <a:rPr lang="en-US" altLang="zh-CN" sz="2400" dirty="0" smtClean="0">
                <a:effectLst/>
              </a:rPr>
              <a:t>    </a:t>
            </a:r>
            <a:r>
              <a:rPr lang="zh-CN" altLang="en-US" sz="2400" dirty="0" smtClean="0">
                <a:effectLst/>
              </a:rPr>
              <a:t>时空多尺度</a:t>
            </a:r>
            <a:r>
              <a:rPr lang="en-US" altLang="zh-CN" sz="2400" dirty="0" smtClean="0">
                <a:effectLst/>
              </a:rPr>
              <a:t>/</a:t>
            </a:r>
            <a:r>
              <a:rPr lang="zh-CN" altLang="en-US" sz="2400" dirty="0" smtClean="0">
                <a:effectLst/>
              </a:rPr>
              <a:t>介尺度科学  分子</a:t>
            </a:r>
            <a:r>
              <a:rPr lang="en-US" altLang="zh-CN" sz="2400" dirty="0" smtClean="0">
                <a:effectLst/>
              </a:rPr>
              <a:t>-</a:t>
            </a:r>
            <a:r>
              <a:rPr lang="zh-CN" altLang="en-US" sz="2400" dirty="0" smtClean="0">
                <a:effectLst/>
              </a:rPr>
              <a:t>台阶生长</a:t>
            </a:r>
            <a:r>
              <a:rPr lang="en-US" altLang="zh-CN" sz="2400" dirty="0" smtClean="0">
                <a:effectLst/>
              </a:rPr>
              <a:t>—</a:t>
            </a:r>
            <a:r>
              <a:rPr lang="zh-CN" altLang="en-US" sz="2400" dirty="0" smtClean="0">
                <a:effectLst/>
              </a:rPr>
              <a:t>流动</a:t>
            </a:r>
            <a:r>
              <a:rPr lang="en-US" altLang="zh-CN" sz="2400" dirty="0" smtClean="0">
                <a:effectLst/>
              </a:rPr>
              <a:t>—</a:t>
            </a:r>
            <a:r>
              <a:rPr lang="zh-CN" altLang="en-US" sz="2400" dirty="0" smtClean="0">
                <a:effectLst/>
              </a:rPr>
              <a:t>设备</a:t>
            </a:r>
            <a:endParaRPr kumimoji="0" lang="zh-CN" altLang="en-US" sz="2400" dirty="0" smtClean="0">
              <a:effectLst/>
            </a:endParaRPr>
          </a:p>
        </p:txBody>
      </p:sp>
      <p:pic>
        <p:nvPicPr>
          <p:cNvPr id="4" name="Picture 5" descr="A:\tu3.jpg"/>
          <p:cNvPicPr>
            <a:picLocks noChangeAspect="1" noChangeArrowheads="1"/>
          </p:cNvPicPr>
          <p:nvPr/>
        </p:nvPicPr>
        <p:blipFill>
          <a:blip r:embed="rId3" cstate="print"/>
          <a:srcRect/>
          <a:stretch>
            <a:fillRect/>
          </a:stretch>
        </p:blipFill>
        <p:spPr bwMode="auto">
          <a:xfrm>
            <a:off x="386535" y="3744035"/>
            <a:ext cx="1681665" cy="1980220"/>
          </a:xfrm>
          <a:prstGeom prst="rect">
            <a:avLst/>
          </a:prstGeom>
          <a:noFill/>
          <a:ln w="9525">
            <a:noFill/>
            <a:miter lim="800000"/>
            <a:headEnd/>
            <a:tailEnd/>
          </a:ln>
        </p:spPr>
      </p:pic>
      <p:pic>
        <p:nvPicPr>
          <p:cNvPr id="5" name="Picture 11" descr="A:\tu5.jpg"/>
          <p:cNvPicPr>
            <a:picLocks noChangeAspect="1" noChangeArrowheads="1"/>
          </p:cNvPicPr>
          <p:nvPr/>
        </p:nvPicPr>
        <p:blipFill>
          <a:blip r:embed="rId4" cstate="print"/>
          <a:srcRect/>
          <a:stretch>
            <a:fillRect/>
          </a:stretch>
        </p:blipFill>
        <p:spPr bwMode="auto">
          <a:xfrm>
            <a:off x="2141730" y="3744035"/>
            <a:ext cx="1800200" cy="1973340"/>
          </a:xfrm>
          <a:prstGeom prst="rect">
            <a:avLst/>
          </a:prstGeom>
          <a:noFill/>
          <a:ln w="9525">
            <a:noFill/>
            <a:miter lim="800000"/>
            <a:headEnd/>
            <a:tailEnd/>
          </a:ln>
        </p:spPr>
      </p:pic>
      <p:grpSp>
        <p:nvGrpSpPr>
          <p:cNvPr id="2" name="Group 17"/>
          <p:cNvGrpSpPr>
            <a:grpSpLocks/>
          </p:cNvGrpSpPr>
          <p:nvPr/>
        </p:nvGrpSpPr>
        <p:grpSpPr bwMode="auto">
          <a:xfrm>
            <a:off x="4121950" y="3789040"/>
            <a:ext cx="1274402" cy="1961905"/>
            <a:chOff x="3878" y="709"/>
            <a:chExt cx="1360" cy="1779"/>
          </a:xfrm>
        </p:grpSpPr>
        <p:sp>
          <p:nvSpPr>
            <p:cNvPr id="7" name="Line 1"/>
            <p:cNvSpPr>
              <a:spLocks noChangeShapeType="1"/>
            </p:cNvSpPr>
            <p:nvPr/>
          </p:nvSpPr>
          <p:spPr bwMode="auto">
            <a:xfrm>
              <a:off x="3878" y="2205"/>
              <a:ext cx="363" cy="0"/>
            </a:xfrm>
            <a:prstGeom prst="line">
              <a:avLst/>
            </a:prstGeom>
            <a:noFill/>
            <a:ln w="9525">
              <a:solidFill>
                <a:schemeClr val="accent6"/>
              </a:solidFill>
              <a:round/>
              <a:headEnd/>
              <a:tailEnd/>
            </a:ln>
          </p:spPr>
          <p:txBody>
            <a:bodyPr>
              <a:spAutoFit/>
            </a:bodyPr>
            <a:lstStyle/>
            <a:p>
              <a:endParaRPr lang="zh-CN" altLang="en-US"/>
            </a:p>
          </p:txBody>
        </p:sp>
        <p:sp>
          <p:nvSpPr>
            <p:cNvPr id="8" name="Line 2"/>
            <p:cNvSpPr>
              <a:spLocks noChangeShapeType="1"/>
            </p:cNvSpPr>
            <p:nvPr/>
          </p:nvSpPr>
          <p:spPr bwMode="auto">
            <a:xfrm>
              <a:off x="4241" y="2205"/>
              <a:ext cx="0" cy="91"/>
            </a:xfrm>
            <a:prstGeom prst="line">
              <a:avLst/>
            </a:prstGeom>
            <a:noFill/>
            <a:ln w="9525">
              <a:solidFill>
                <a:schemeClr val="accent6"/>
              </a:solidFill>
              <a:round/>
              <a:headEnd/>
              <a:tailEnd/>
            </a:ln>
          </p:spPr>
          <p:txBody>
            <a:bodyPr>
              <a:spAutoFit/>
            </a:bodyPr>
            <a:lstStyle/>
            <a:p>
              <a:endParaRPr lang="zh-CN" altLang="en-US"/>
            </a:p>
          </p:txBody>
        </p:sp>
        <p:sp>
          <p:nvSpPr>
            <p:cNvPr id="9" name="Line 3"/>
            <p:cNvSpPr>
              <a:spLocks noChangeShapeType="1"/>
            </p:cNvSpPr>
            <p:nvPr/>
          </p:nvSpPr>
          <p:spPr bwMode="auto">
            <a:xfrm flipH="1">
              <a:off x="3878" y="2296"/>
              <a:ext cx="363" cy="0"/>
            </a:xfrm>
            <a:prstGeom prst="line">
              <a:avLst/>
            </a:prstGeom>
            <a:noFill/>
            <a:ln w="9525">
              <a:solidFill>
                <a:schemeClr val="accent6"/>
              </a:solidFill>
              <a:round/>
              <a:headEnd/>
              <a:tailEnd/>
            </a:ln>
          </p:spPr>
          <p:txBody>
            <a:bodyPr>
              <a:spAutoFit/>
            </a:bodyPr>
            <a:lstStyle/>
            <a:p>
              <a:endParaRPr lang="zh-CN" altLang="en-US"/>
            </a:p>
          </p:txBody>
        </p:sp>
        <p:sp>
          <p:nvSpPr>
            <p:cNvPr id="10" name="Line 4"/>
            <p:cNvSpPr>
              <a:spLocks noChangeShapeType="1"/>
            </p:cNvSpPr>
            <p:nvPr/>
          </p:nvSpPr>
          <p:spPr bwMode="auto">
            <a:xfrm flipV="1">
              <a:off x="4241" y="1752"/>
              <a:ext cx="227" cy="453"/>
            </a:xfrm>
            <a:prstGeom prst="line">
              <a:avLst/>
            </a:prstGeom>
            <a:noFill/>
            <a:ln w="9525">
              <a:solidFill>
                <a:schemeClr val="accent6"/>
              </a:solidFill>
              <a:round/>
              <a:headEnd/>
              <a:tailEnd/>
            </a:ln>
          </p:spPr>
          <p:txBody>
            <a:bodyPr>
              <a:spAutoFit/>
            </a:bodyPr>
            <a:lstStyle/>
            <a:p>
              <a:endParaRPr lang="zh-CN" altLang="en-US"/>
            </a:p>
          </p:txBody>
        </p:sp>
        <p:sp>
          <p:nvSpPr>
            <p:cNvPr id="11" name="Freeform 5"/>
            <p:cNvSpPr>
              <a:spLocks/>
            </p:cNvSpPr>
            <p:nvPr/>
          </p:nvSpPr>
          <p:spPr bwMode="auto">
            <a:xfrm>
              <a:off x="4286" y="935"/>
              <a:ext cx="635" cy="817"/>
            </a:xfrm>
            <a:custGeom>
              <a:avLst/>
              <a:gdLst>
                <a:gd name="T0" fmla="*/ 182 w 635"/>
                <a:gd name="T1" fmla="*/ 817 h 817"/>
                <a:gd name="T2" fmla="*/ 91 w 635"/>
                <a:gd name="T3" fmla="*/ 817 h 817"/>
                <a:gd name="T4" fmla="*/ 318 w 635"/>
                <a:gd name="T5" fmla="*/ 454 h 817"/>
                <a:gd name="T6" fmla="*/ 408 w 635"/>
                <a:gd name="T7" fmla="*/ 454 h 817"/>
                <a:gd name="T8" fmla="*/ 635 w 635"/>
                <a:gd name="T9" fmla="*/ 0 h 817"/>
                <a:gd name="T10" fmla="*/ 0 w 635"/>
                <a:gd name="T11" fmla="*/ 0 h 817"/>
                <a:gd name="T12" fmla="*/ 0 60000 65536"/>
                <a:gd name="T13" fmla="*/ 0 60000 65536"/>
                <a:gd name="T14" fmla="*/ 0 60000 65536"/>
                <a:gd name="T15" fmla="*/ 0 60000 65536"/>
                <a:gd name="T16" fmla="*/ 0 60000 65536"/>
                <a:gd name="T17" fmla="*/ 0 60000 65536"/>
                <a:gd name="T18" fmla="*/ 0 w 635"/>
                <a:gd name="T19" fmla="*/ 0 h 817"/>
                <a:gd name="T20" fmla="*/ 635 w 635"/>
                <a:gd name="T21" fmla="*/ 817 h 817"/>
              </a:gdLst>
              <a:ahLst/>
              <a:cxnLst>
                <a:cxn ang="T12">
                  <a:pos x="T0" y="T1"/>
                </a:cxn>
                <a:cxn ang="T13">
                  <a:pos x="T2" y="T3"/>
                </a:cxn>
                <a:cxn ang="T14">
                  <a:pos x="T4" y="T5"/>
                </a:cxn>
                <a:cxn ang="T15">
                  <a:pos x="T6" y="T7"/>
                </a:cxn>
                <a:cxn ang="T16">
                  <a:pos x="T8" y="T9"/>
                </a:cxn>
                <a:cxn ang="T17">
                  <a:pos x="T10" y="T11"/>
                </a:cxn>
              </a:cxnLst>
              <a:rect l="T18" t="T19" r="T20" b="T21"/>
              <a:pathLst>
                <a:path w="635" h="817">
                  <a:moveTo>
                    <a:pt x="182" y="817"/>
                  </a:moveTo>
                  <a:lnTo>
                    <a:pt x="91" y="817"/>
                  </a:lnTo>
                  <a:lnTo>
                    <a:pt x="318" y="454"/>
                  </a:lnTo>
                  <a:lnTo>
                    <a:pt x="408" y="454"/>
                  </a:lnTo>
                  <a:lnTo>
                    <a:pt x="635" y="0"/>
                  </a:lnTo>
                  <a:lnTo>
                    <a:pt x="0" y="0"/>
                  </a:lnTo>
                </a:path>
              </a:pathLst>
            </a:custGeom>
            <a:noFill/>
            <a:ln w="9525">
              <a:solidFill>
                <a:schemeClr val="accent6"/>
              </a:solidFill>
              <a:round/>
              <a:headEnd/>
              <a:tailEnd/>
            </a:ln>
          </p:spPr>
          <p:txBody>
            <a:bodyPr>
              <a:spAutoFit/>
            </a:bodyPr>
            <a:lstStyle/>
            <a:p>
              <a:endParaRPr lang="zh-CN" altLang="en-US"/>
            </a:p>
          </p:txBody>
        </p:sp>
        <p:sp>
          <p:nvSpPr>
            <p:cNvPr id="12" name="Freeform 6"/>
            <p:cNvSpPr>
              <a:spLocks/>
            </p:cNvSpPr>
            <p:nvPr/>
          </p:nvSpPr>
          <p:spPr bwMode="auto">
            <a:xfrm>
              <a:off x="4241" y="1389"/>
              <a:ext cx="363" cy="907"/>
            </a:xfrm>
            <a:custGeom>
              <a:avLst/>
              <a:gdLst>
                <a:gd name="T0" fmla="*/ 0 w 363"/>
                <a:gd name="T1" fmla="*/ 907 h 907"/>
                <a:gd name="T2" fmla="*/ 227 w 363"/>
                <a:gd name="T3" fmla="*/ 453 h 907"/>
                <a:gd name="T4" fmla="*/ 227 w 363"/>
                <a:gd name="T5" fmla="*/ 363 h 907"/>
                <a:gd name="T6" fmla="*/ 181 w 363"/>
                <a:gd name="T7" fmla="*/ 363 h 907"/>
                <a:gd name="T8" fmla="*/ 363 w 363"/>
                <a:gd name="T9" fmla="*/ 91 h 907"/>
                <a:gd name="T10" fmla="*/ 363 w 363"/>
                <a:gd name="T11" fmla="*/ 0 h 907"/>
                <a:gd name="T12" fmla="*/ 0 60000 65536"/>
                <a:gd name="T13" fmla="*/ 0 60000 65536"/>
                <a:gd name="T14" fmla="*/ 0 60000 65536"/>
                <a:gd name="T15" fmla="*/ 0 60000 65536"/>
                <a:gd name="T16" fmla="*/ 0 60000 65536"/>
                <a:gd name="T17" fmla="*/ 0 60000 65536"/>
                <a:gd name="T18" fmla="*/ 0 w 363"/>
                <a:gd name="T19" fmla="*/ 0 h 907"/>
                <a:gd name="T20" fmla="*/ 363 w 363"/>
                <a:gd name="T21" fmla="*/ 907 h 907"/>
              </a:gdLst>
              <a:ahLst/>
              <a:cxnLst>
                <a:cxn ang="T12">
                  <a:pos x="T0" y="T1"/>
                </a:cxn>
                <a:cxn ang="T13">
                  <a:pos x="T2" y="T3"/>
                </a:cxn>
                <a:cxn ang="T14">
                  <a:pos x="T4" y="T5"/>
                </a:cxn>
                <a:cxn ang="T15">
                  <a:pos x="T6" y="T7"/>
                </a:cxn>
                <a:cxn ang="T16">
                  <a:pos x="T8" y="T9"/>
                </a:cxn>
                <a:cxn ang="T17">
                  <a:pos x="T10" y="T11"/>
                </a:cxn>
              </a:cxnLst>
              <a:rect l="T18" t="T19" r="T20" b="T21"/>
              <a:pathLst>
                <a:path w="363" h="907">
                  <a:moveTo>
                    <a:pt x="0" y="907"/>
                  </a:moveTo>
                  <a:lnTo>
                    <a:pt x="227" y="453"/>
                  </a:lnTo>
                  <a:lnTo>
                    <a:pt x="227" y="363"/>
                  </a:lnTo>
                  <a:lnTo>
                    <a:pt x="181" y="363"/>
                  </a:lnTo>
                  <a:lnTo>
                    <a:pt x="363" y="91"/>
                  </a:lnTo>
                  <a:lnTo>
                    <a:pt x="363" y="0"/>
                  </a:lnTo>
                </a:path>
              </a:pathLst>
            </a:custGeom>
            <a:noFill/>
            <a:ln w="9525">
              <a:solidFill>
                <a:schemeClr val="accent6"/>
              </a:solidFill>
              <a:round/>
              <a:headEnd/>
              <a:tailEnd/>
            </a:ln>
          </p:spPr>
          <p:txBody>
            <a:bodyPr>
              <a:spAutoFit/>
            </a:bodyPr>
            <a:lstStyle/>
            <a:p>
              <a:endParaRPr lang="zh-CN" altLang="en-US"/>
            </a:p>
          </p:txBody>
        </p:sp>
        <p:sp>
          <p:nvSpPr>
            <p:cNvPr id="13" name="Freeform 10"/>
            <p:cNvSpPr>
              <a:spLocks/>
            </p:cNvSpPr>
            <p:nvPr/>
          </p:nvSpPr>
          <p:spPr bwMode="auto">
            <a:xfrm>
              <a:off x="4604" y="935"/>
              <a:ext cx="317" cy="545"/>
            </a:xfrm>
            <a:custGeom>
              <a:avLst/>
              <a:gdLst>
                <a:gd name="T0" fmla="*/ 317 w 317"/>
                <a:gd name="T1" fmla="*/ 0 h 545"/>
                <a:gd name="T2" fmla="*/ 317 w 317"/>
                <a:gd name="T3" fmla="*/ 91 h 545"/>
                <a:gd name="T4" fmla="*/ 90 w 317"/>
                <a:gd name="T5" fmla="*/ 545 h 545"/>
                <a:gd name="T6" fmla="*/ 0 w 317"/>
                <a:gd name="T7" fmla="*/ 545 h 545"/>
                <a:gd name="T8" fmla="*/ 0 60000 65536"/>
                <a:gd name="T9" fmla="*/ 0 60000 65536"/>
                <a:gd name="T10" fmla="*/ 0 60000 65536"/>
                <a:gd name="T11" fmla="*/ 0 60000 65536"/>
                <a:gd name="T12" fmla="*/ 0 w 317"/>
                <a:gd name="T13" fmla="*/ 0 h 545"/>
                <a:gd name="T14" fmla="*/ 317 w 317"/>
                <a:gd name="T15" fmla="*/ 545 h 545"/>
              </a:gdLst>
              <a:ahLst/>
              <a:cxnLst>
                <a:cxn ang="T8">
                  <a:pos x="T0" y="T1"/>
                </a:cxn>
                <a:cxn ang="T9">
                  <a:pos x="T2" y="T3"/>
                </a:cxn>
                <a:cxn ang="T10">
                  <a:pos x="T4" y="T5"/>
                </a:cxn>
                <a:cxn ang="T11">
                  <a:pos x="T6" y="T7"/>
                </a:cxn>
              </a:cxnLst>
              <a:rect l="T12" t="T13" r="T14" b="T15"/>
              <a:pathLst>
                <a:path w="317" h="545">
                  <a:moveTo>
                    <a:pt x="317" y="0"/>
                  </a:moveTo>
                  <a:lnTo>
                    <a:pt x="317" y="91"/>
                  </a:lnTo>
                  <a:lnTo>
                    <a:pt x="90" y="545"/>
                  </a:lnTo>
                  <a:lnTo>
                    <a:pt x="0" y="545"/>
                  </a:lnTo>
                </a:path>
              </a:pathLst>
            </a:custGeom>
            <a:noFill/>
            <a:ln w="9525">
              <a:solidFill>
                <a:schemeClr val="accent6"/>
              </a:solidFill>
              <a:round/>
              <a:headEnd/>
              <a:tailEnd/>
            </a:ln>
          </p:spPr>
          <p:txBody>
            <a:bodyPr>
              <a:spAutoFit/>
            </a:bodyPr>
            <a:lstStyle/>
            <a:p>
              <a:endParaRPr lang="zh-CN" altLang="en-US"/>
            </a:p>
          </p:txBody>
        </p:sp>
        <p:sp>
          <p:nvSpPr>
            <p:cNvPr id="14" name="Line 11"/>
            <p:cNvSpPr>
              <a:spLocks noChangeShapeType="1"/>
            </p:cNvSpPr>
            <p:nvPr/>
          </p:nvSpPr>
          <p:spPr bwMode="auto">
            <a:xfrm>
              <a:off x="4694" y="1389"/>
              <a:ext cx="0" cy="91"/>
            </a:xfrm>
            <a:prstGeom prst="line">
              <a:avLst/>
            </a:prstGeom>
            <a:noFill/>
            <a:ln w="9525">
              <a:solidFill>
                <a:schemeClr val="accent6"/>
              </a:solidFill>
              <a:round/>
              <a:headEnd/>
              <a:tailEnd/>
            </a:ln>
          </p:spPr>
          <p:txBody>
            <a:bodyPr>
              <a:spAutoFit/>
            </a:bodyPr>
            <a:lstStyle/>
            <a:p>
              <a:endParaRPr lang="zh-CN" altLang="en-US"/>
            </a:p>
          </p:txBody>
        </p:sp>
        <p:sp>
          <p:nvSpPr>
            <p:cNvPr id="15" name="Line 12"/>
            <p:cNvSpPr>
              <a:spLocks noChangeShapeType="1"/>
            </p:cNvSpPr>
            <p:nvPr/>
          </p:nvSpPr>
          <p:spPr bwMode="auto">
            <a:xfrm>
              <a:off x="4241" y="2296"/>
              <a:ext cx="952" cy="0"/>
            </a:xfrm>
            <a:prstGeom prst="line">
              <a:avLst/>
            </a:prstGeom>
            <a:noFill/>
            <a:ln w="9525">
              <a:solidFill>
                <a:schemeClr val="accent6"/>
              </a:solidFill>
              <a:round/>
              <a:headEnd/>
              <a:tailEnd type="triangle" w="med" len="med"/>
            </a:ln>
          </p:spPr>
          <p:txBody>
            <a:bodyPr>
              <a:spAutoFit/>
            </a:bodyPr>
            <a:lstStyle/>
            <a:p>
              <a:endParaRPr lang="zh-CN" altLang="en-US"/>
            </a:p>
          </p:txBody>
        </p:sp>
        <p:sp>
          <p:nvSpPr>
            <p:cNvPr id="16" name="Line 13"/>
            <p:cNvSpPr>
              <a:spLocks noChangeShapeType="1"/>
            </p:cNvSpPr>
            <p:nvPr/>
          </p:nvSpPr>
          <p:spPr bwMode="auto">
            <a:xfrm flipV="1">
              <a:off x="4921" y="709"/>
              <a:ext cx="182" cy="317"/>
            </a:xfrm>
            <a:prstGeom prst="line">
              <a:avLst/>
            </a:prstGeom>
            <a:noFill/>
            <a:ln w="9525">
              <a:solidFill>
                <a:schemeClr val="accent6"/>
              </a:solidFill>
              <a:round/>
              <a:headEnd/>
              <a:tailEnd type="triangle" w="med" len="med"/>
            </a:ln>
          </p:spPr>
          <p:txBody>
            <a:bodyPr>
              <a:spAutoFit/>
            </a:bodyPr>
            <a:lstStyle/>
            <a:p>
              <a:endParaRPr lang="zh-CN" altLang="en-US"/>
            </a:p>
          </p:txBody>
        </p:sp>
        <p:sp>
          <p:nvSpPr>
            <p:cNvPr id="17" name="Freeform 14"/>
            <p:cNvSpPr>
              <a:spLocks/>
            </p:cNvSpPr>
            <p:nvPr/>
          </p:nvSpPr>
          <p:spPr bwMode="auto">
            <a:xfrm>
              <a:off x="5028" y="1480"/>
              <a:ext cx="165" cy="184"/>
            </a:xfrm>
            <a:custGeom>
              <a:avLst/>
              <a:gdLst>
                <a:gd name="T0" fmla="*/ 0 w 165"/>
                <a:gd name="T1" fmla="*/ 170 h 184"/>
                <a:gd name="T2" fmla="*/ 96 w 165"/>
                <a:gd name="T3" fmla="*/ 176 h 184"/>
                <a:gd name="T4" fmla="*/ 165 w 165"/>
                <a:gd name="T5" fmla="*/ 0 h 184"/>
                <a:gd name="T6" fmla="*/ 75 w 165"/>
                <a:gd name="T7" fmla="*/ 0 h 184"/>
                <a:gd name="T8" fmla="*/ 0 w 165"/>
                <a:gd name="T9" fmla="*/ 170 h 184"/>
                <a:gd name="T10" fmla="*/ 0 60000 65536"/>
                <a:gd name="T11" fmla="*/ 0 60000 65536"/>
                <a:gd name="T12" fmla="*/ 0 60000 65536"/>
                <a:gd name="T13" fmla="*/ 0 60000 65536"/>
                <a:gd name="T14" fmla="*/ 0 60000 65536"/>
                <a:gd name="T15" fmla="*/ 0 w 165"/>
                <a:gd name="T16" fmla="*/ 0 h 184"/>
                <a:gd name="T17" fmla="*/ 165 w 165"/>
                <a:gd name="T18" fmla="*/ 184 h 184"/>
              </a:gdLst>
              <a:ahLst/>
              <a:cxnLst>
                <a:cxn ang="T10">
                  <a:pos x="T0" y="T1"/>
                </a:cxn>
                <a:cxn ang="T11">
                  <a:pos x="T2" y="T3"/>
                </a:cxn>
                <a:cxn ang="T12">
                  <a:pos x="T4" y="T5"/>
                </a:cxn>
                <a:cxn ang="T13">
                  <a:pos x="T6" y="T7"/>
                </a:cxn>
                <a:cxn ang="T14">
                  <a:pos x="T8" y="T9"/>
                </a:cxn>
              </a:cxnLst>
              <a:rect l="T15" t="T16" r="T17" b="T18"/>
              <a:pathLst>
                <a:path w="165" h="184">
                  <a:moveTo>
                    <a:pt x="0" y="170"/>
                  </a:moveTo>
                  <a:cubicBezTo>
                    <a:pt x="43" y="184"/>
                    <a:pt x="12" y="176"/>
                    <a:pt x="96" y="176"/>
                  </a:cubicBezTo>
                  <a:lnTo>
                    <a:pt x="165" y="0"/>
                  </a:lnTo>
                  <a:lnTo>
                    <a:pt x="75" y="0"/>
                  </a:lnTo>
                  <a:lnTo>
                    <a:pt x="0" y="170"/>
                  </a:lnTo>
                  <a:close/>
                </a:path>
              </a:pathLst>
            </a:custGeom>
            <a:solidFill>
              <a:srgbClr val="3366FF">
                <a:alpha val="79999"/>
              </a:srgbClr>
            </a:solidFill>
            <a:ln w="9525">
              <a:solidFill>
                <a:schemeClr val="accent6"/>
              </a:solidFill>
              <a:round/>
              <a:headEnd/>
              <a:tailEnd/>
            </a:ln>
          </p:spPr>
          <p:txBody>
            <a:bodyPr>
              <a:spAutoFit/>
            </a:bodyPr>
            <a:lstStyle/>
            <a:p>
              <a:endParaRPr lang="zh-CN" altLang="en-US"/>
            </a:p>
          </p:txBody>
        </p:sp>
        <p:sp>
          <p:nvSpPr>
            <p:cNvPr id="18" name="Text Box 15"/>
            <p:cNvSpPr txBox="1">
              <a:spLocks noChangeArrowheads="1"/>
            </p:cNvSpPr>
            <p:nvPr/>
          </p:nvSpPr>
          <p:spPr bwMode="auto">
            <a:xfrm>
              <a:off x="4967" y="799"/>
              <a:ext cx="226" cy="192"/>
            </a:xfrm>
            <a:prstGeom prst="rect">
              <a:avLst/>
            </a:prstGeom>
            <a:noFill/>
            <a:ln w="9525" algn="ctr">
              <a:solidFill>
                <a:schemeClr val="accent6"/>
              </a:solidFill>
              <a:miter lim="800000"/>
              <a:headEnd/>
              <a:tailEnd/>
            </a:ln>
          </p:spPr>
          <p:txBody>
            <a:bodyPr>
              <a:spAutoFit/>
            </a:bodyPr>
            <a:lstStyle/>
            <a:p>
              <a:pPr>
                <a:spcBef>
                  <a:spcPct val="50000"/>
                </a:spcBef>
              </a:pPr>
              <a:r>
                <a:rPr lang="en-US" altLang="zh-CN" sz="1400"/>
                <a:t>x</a:t>
              </a:r>
            </a:p>
          </p:txBody>
        </p:sp>
        <p:sp>
          <p:nvSpPr>
            <p:cNvPr id="19" name="Text Box 16"/>
            <p:cNvSpPr txBox="1">
              <a:spLocks noChangeArrowheads="1"/>
            </p:cNvSpPr>
            <p:nvPr/>
          </p:nvSpPr>
          <p:spPr bwMode="auto">
            <a:xfrm>
              <a:off x="5012" y="2296"/>
              <a:ext cx="226" cy="192"/>
            </a:xfrm>
            <a:prstGeom prst="rect">
              <a:avLst/>
            </a:prstGeom>
            <a:noFill/>
            <a:ln w="9525" algn="ctr">
              <a:solidFill>
                <a:schemeClr val="accent6"/>
              </a:solidFill>
              <a:miter lim="800000"/>
              <a:headEnd/>
              <a:tailEnd/>
            </a:ln>
          </p:spPr>
          <p:txBody>
            <a:bodyPr>
              <a:spAutoFit/>
            </a:bodyPr>
            <a:lstStyle/>
            <a:p>
              <a:pPr>
                <a:spcBef>
                  <a:spcPct val="50000"/>
                </a:spcBef>
              </a:pPr>
              <a:r>
                <a:rPr lang="en-US" altLang="zh-CN" sz="1400"/>
                <a:t>y</a:t>
              </a:r>
            </a:p>
          </p:txBody>
        </p:sp>
      </p:grpSp>
      <p:pic>
        <p:nvPicPr>
          <p:cNvPr id="20" name="Picture 3"/>
          <p:cNvPicPr>
            <a:picLocks noChangeAspect="1" noChangeArrowheads="1"/>
          </p:cNvPicPr>
          <p:nvPr/>
        </p:nvPicPr>
        <p:blipFill>
          <a:blip r:embed="rId5" cstate="print"/>
          <a:srcRect/>
          <a:stretch>
            <a:fillRect/>
          </a:stretch>
        </p:blipFill>
        <p:spPr bwMode="auto">
          <a:xfrm>
            <a:off x="5742130" y="3789040"/>
            <a:ext cx="3173321" cy="1995845"/>
          </a:xfrm>
          <a:prstGeom prst="rect">
            <a:avLst/>
          </a:prstGeom>
          <a:solidFill>
            <a:schemeClr val="bg1"/>
          </a:solidFill>
          <a:ln w="28575">
            <a:solidFill>
              <a:schemeClr val="accent1"/>
            </a:solidFill>
            <a:miter lim="800000"/>
            <a:headEnd/>
            <a:tailEnd/>
          </a:ln>
          <a:effectLst>
            <a:prstShdw prst="shdw13" dist="53882" dir="13500000">
              <a:schemeClr val="bg2">
                <a:alpha val="50000"/>
              </a:schemeClr>
            </a:prstShdw>
          </a:effectLst>
        </p:spPr>
      </p:pic>
    </p:spTree>
    <p:extLst>
      <p:ext uri="{BB962C8B-B14F-4D97-AF65-F5344CB8AC3E}">
        <p14:creationId xmlns:p14="http://schemas.microsoft.com/office/powerpoint/2010/main" val="135669799"/>
      </p:ext>
    </p:extLst>
  </p:cSld>
  <p:clrMapOvr>
    <a:masterClrMapping/>
  </p:clrMapOvr>
  <p:transition>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4000" dirty="0" smtClean="0"/>
              <a:t>化学工程的知识结构</a:t>
            </a:r>
          </a:p>
        </p:txBody>
      </p:sp>
      <p:sp>
        <p:nvSpPr>
          <p:cNvPr id="6147" name="Rectangle 3"/>
          <p:cNvSpPr>
            <a:spLocks noGrp="1" noChangeArrowheads="1"/>
          </p:cNvSpPr>
          <p:nvPr>
            <p:ph type="body" idx="1"/>
          </p:nvPr>
        </p:nvSpPr>
        <p:spPr>
          <a:xfrm>
            <a:off x="566555" y="1943835"/>
            <a:ext cx="8280919" cy="4319587"/>
          </a:xfrm>
        </p:spPr>
        <p:txBody>
          <a:bodyPr/>
          <a:lstStyle/>
          <a:p>
            <a:pPr eaLnBrk="1" hangingPunct="1"/>
            <a:r>
              <a:rPr lang="zh-CN" altLang="en-US" sz="2400" dirty="0" smtClean="0"/>
              <a:t>化学工程的另一种定义是用物理的方法实现对化学物质的分离。</a:t>
            </a:r>
          </a:p>
          <a:p>
            <a:pPr eaLnBrk="1" hangingPunct="1"/>
            <a:r>
              <a:rPr lang="zh-CN" altLang="en-US" sz="2400" dirty="0" smtClean="0"/>
              <a:t>对化学工程的技术人员讲，需要的知识面试非常广泛。但就其基础知识讲，包括：</a:t>
            </a:r>
          </a:p>
          <a:p>
            <a:pPr lvl="1" eaLnBrk="1" hangingPunct="1"/>
            <a:r>
              <a:rPr lang="zh-CN" altLang="en-US" sz="2000" dirty="0" smtClean="0"/>
              <a:t>化学反应及其反应过程（有机、无机、生物反应，反应工程）</a:t>
            </a:r>
          </a:p>
          <a:p>
            <a:pPr lvl="1" eaLnBrk="1" hangingPunct="1"/>
            <a:r>
              <a:rPr lang="zh-CN" altLang="en-US" sz="2000" dirty="0" smtClean="0"/>
              <a:t>化学物质的特性及其特性规律（物理化学、化工热力学）</a:t>
            </a:r>
          </a:p>
          <a:p>
            <a:pPr lvl="1" eaLnBrk="1" hangingPunct="1"/>
            <a:r>
              <a:rPr lang="zh-CN" altLang="en-US" sz="2000" dirty="0" smtClean="0"/>
              <a:t>化学工程基础（化工原理、传递过程、系统工程。。。）</a:t>
            </a:r>
          </a:p>
          <a:p>
            <a:pPr lvl="1" eaLnBrk="1" hangingPunct="1"/>
            <a:r>
              <a:rPr lang="zh-CN" altLang="en-US" sz="2000" dirty="0" smtClean="0"/>
              <a:t>化学物质分析方法（分析化学、仪器分析。。。。）</a:t>
            </a:r>
          </a:p>
          <a:p>
            <a:pPr lvl="1" eaLnBrk="1" hangingPunct="1"/>
            <a:r>
              <a:rPr lang="zh-CN" altLang="en-US" sz="2000" dirty="0" smtClean="0"/>
              <a:t>化工过程计算（计算机、过程模拟与优化。。。。）</a:t>
            </a:r>
          </a:p>
          <a:p>
            <a:pPr lvl="1" eaLnBrk="1" hangingPunct="1"/>
            <a:r>
              <a:rPr lang="zh-CN" altLang="en-US" sz="2000" dirty="0" smtClean="0"/>
              <a:t>化工过程设计（工艺设计，设备设计，土建设计。。。。）</a:t>
            </a:r>
          </a:p>
          <a:p>
            <a:pPr lvl="1" eaLnBrk="1" hangingPunct="1"/>
            <a:r>
              <a:rPr lang="zh-CN" altLang="en-US" sz="2000" dirty="0" smtClean="0"/>
              <a:t>化工过程的实验（实验方法、研究方法。。。）</a:t>
            </a:r>
          </a:p>
        </p:txBody>
      </p:sp>
    </p:spTree>
    <p:extLst>
      <p:ext uri="{BB962C8B-B14F-4D97-AF65-F5344CB8AC3E}">
        <p14:creationId xmlns:p14="http://schemas.microsoft.com/office/powerpoint/2010/main" val="899553883"/>
      </p:ext>
    </p:extLst>
  </p:cSld>
  <p:clrMapOvr>
    <a:masterClrMapping/>
  </p:clrMapOvr>
  <p:transition>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41" name="Picture 11" descr="F200905190825323067223462"/>
          <p:cNvPicPr>
            <a:picLocks noChangeArrowheads="1"/>
          </p:cNvPicPr>
          <p:nvPr/>
        </p:nvPicPr>
        <p:blipFill>
          <a:blip r:embed="rId2" cstate="print"/>
          <a:srcRect t="13632" b="10603"/>
          <a:stretch>
            <a:fillRect/>
          </a:stretch>
        </p:blipFill>
        <p:spPr bwMode="auto">
          <a:xfrm>
            <a:off x="30163" y="12868"/>
            <a:ext cx="9144000" cy="2162175"/>
          </a:xfrm>
          <a:prstGeom prst="rect">
            <a:avLst/>
          </a:prstGeom>
          <a:noFill/>
          <a:ln w="9525">
            <a:noFill/>
            <a:miter lim="800000"/>
            <a:headEnd/>
            <a:tailEnd/>
          </a:ln>
        </p:spPr>
      </p:pic>
      <p:pic>
        <p:nvPicPr>
          <p:cNvPr id="317442" name="Picture 13" descr="1009790img2009122411121611"/>
          <p:cNvPicPr>
            <a:picLocks noChangeAspect="1" noChangeArrowheads="1"/>
          </p:cNvPicPr>
          <p:nvPr/>
        </p:nvPicPr>
        <p:blipFill>
          <a:blip r:embed="rId3" cstate="print"/>
          <a:srcRect/>
          <a:stretch>
            <a:fillRect/>
          </a:stretch>
        </p:blipFill>
        <p:spPr bwMode="auto">
          <a:xfrm>
            <a:off x="5972175" y="4540250"/>
            <a:ext cx="3201988" cy="2317750"/>
          </a:xfrm>
          <a:prstGeom prst="rect">
            <a:avLst/>
          </a:prstGeom>
          <a:noFill/>
          <a:ln w="9525">
            <a:noFill/>
            <a:miter lim="800000"/>
            <a:headEnd/>
            <a:tailEnd/>
          </a:ln>
        </p:spPr>
      </p:pic>
      <p:pic>
        <p:nvPicPr>
          <p:cNvPr id="317443" name="Picture 14" descr="盐湖"/>
          <p:cNvPicPr>
            <a:picLocks noChangeAspect="1" noChangeArrowheads="1"/>
          </p:cNvPicPr>
          <p:nvPr/>
        </p:nvPicPr>
        <p:blipFill>
          <a:blip r:embed="rId4" cstate="print"/>
          <a:srcRect/>
          <a:stretch>
            <a:fillRect/>
          </a:stretch>
        </p:blipFill>
        <p:spPr bwMode="auto">
          <a:xfrm>
            <a:off x="0" y="4545013"/>
            <a:ext cx="3203575" cy="2312987"/>
          </a:xfrm>
          <a:prstGeom prst="rect">
            <a:avLst/>
          </a:prstGeom>
          <a:noFill/>
          <a:ln w="9525">
            <a:noFill/>
            <a:miter lim="800000"/>
            <a:headEnd/>
            <a:tailEnd/>
          </a:ln>
        </p:spPr>
      </p:pic>
      <p:pic>
        <p:nvPicPr>
          <p:cNvPr id="317444" name="Picture 15" descr="004"/>
          <p:cNvPicPr>
            <a:picLocks noChangeAspect="1" noChangeArrowheads="1"/>
          </p:cNvPicPr>
          <p:nvPr/>
        </p:nvPicPr>
        <p:blipFill>
          <a:blip r:embed="rId5" cstate="print"/>
          <a:srcRect/>
          <a:stretch>
            <a:fillRect/>
          </a:stretch>
        </p:blipFill>
        <p:spPr bwMode="auto">
          <a:xfrm>
            <a:off x="3046413" y="4545013"/>
            <a:ext cx="3203575" cy="2312987"/>
          </a:xfrm>
          <a:prstGeom prst="rect">
            <a:avLst/>
          </a:prstGeom>
          <a:noFill/>
          <a:ln w="9525">
            <a:noFill/>
            <a:miter lim="800000"/>
            <a:headEnd/>
            <a:tailEnd/>
          </a:ln>
        </p:spPr>
      </p:pic>
      <p:sp>
        <p:nvSpPr>
          <p:cNvPr id="257032" name="Rectangle 8"/>
          <p:cNvSpPr>
            <a:spLocks noChangeArrowheads="1"/>
          </p:cNvSpPr>
          <p:nvPr/>
        </p:nvSpPr>
        <p:spPr bwMode="auto">
          <a:xfrm>
            <a:off x="3491880" y="2888940"/>
            <a:ext cx="2271776" cy="92333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sz="5400" b="1" dirty="0" smtClean="0">
                <a:solidFill>
                  <a:srgbClr val="FF0000"/>
                </a:solidFill>
                <a:latin typeface="黑体" pitchFamily="2" charset="-122"/>
                <a:ea typeface="黑体" pitchFamily="2" charset="-122"/>
                <a:cs typeface="Arial" pitchFamily="34" charset="0"/>
              </a:rPr>
              <a:t>谢谢！</a:t>
            </a:r>
            <a:endParaRPr lang="zh-CN" altLang="en-US" sz="5400" b="1" dirty="0">
              <a:solidFill>
                <a:srgbClr val="FF0000"/>
              </a:solidFill>
              <a:latin typeface="黑体" pitchFamily="2" charset="-122"/>
              <a:ea typeface="黑体" pitchFamily="2" charset="-122"/>
              <a:cs typeface="Arial" pitchFamily="34" charset="0"/>
            </a:endParaRPr>
          </a:p>
        </p:txBody>
      </p:sp>
    </p:spTree>
    <p:extLst>
      <p:ext uri="{BB962C8B-B14F-4D97-AF65-F5344CB8AC3E}">
        <p14:creationId xmlns:p14="http://schemas.microsoft.com/office/powerpoint/2010/main" val="3332890759"/>
      </p:ext>
    </p:extLst>
  </p:cSld>
  <p:clrMapOvr>
    <a:masterClrMapping/>
  </p:clrMapOvr>
  <p:transition>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u="sng" dirty="0"/>
              <a:t>工作掠影</a:t>
            </a:r>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082" y="1981200"/>
            <a:ext cx="4672818"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900" y="1409700"/>
            <a:ext cx="3200400" cy="24022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CC"/>
                </a:solidFill>
              </a14:hiddenFill>
            </a:ext>
          </a:extLst>
        </p:spPr>
      </p:pic>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900" y="4038599"/>
            <a:ext cx="3162300" cy="23753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advTm="13922">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81690" y="762000"/>
            <a:ext cx="6676510" cy="800100"/>
          </a:xfrm>
        </p:spPr>
        <p:txBody>
          <a:bodyPr/>
          <a:lstStyle/>
          <a:p>
            <a:pPr algn="ctr">
              <a:defRPr/>
            </a:pPr>
            <a:r>
              <a:rPr sz="4000" b="1" dirty="0" err="1">
                <a:solidFill>
                  <a:srgbClr val="C00000"/>
                </a:solidFill>
                <a:latin typeface="黑体" pitchFamily="2" charset="-122"/>
                <a:ea typeface="黑体" pitchFamily="2" charset="-122"/>
              </a:rPr>
              <a:t>课程说明</a:t>
            </a:r>
            <a:endParaRPr sz="4000" b="1" dirty="0">
              <a:solidFill>
                <a:srgbClr val="C00000"/>
              </a:solidFill>
              <a:latin typeface="黑体" pitchFamily="2" charset="-122"/>
              <a:ea typeface="黑体" pitchFamily="2" charset="-122"/>
            </a:endParaRPr>
          </a:p>
        </p:txBody>
      </p:sp>
      <p:sp>
        <p:nvSpPr>
          <p:cNvPr id="8195" name="Rectangle 3"/>
          <p:cNvSpPr>
            <a:spLocks noGrp="1" noChangeArrowheads="1"/>
          </p:cNvSpPr>
          <p:nvPr>
            <p:ph type="body" sz="half" idx="1"/>
          </p:nvPr>
        </p:nvSpPr>
        <p:spPr>
          <a:xfrm>
            <a:off x="838200" y="1752600"/>
            <a:ext cx="7772400" cy="4876800"/>
          </a:xfrm>
        </p:spPr>
        <p:txBody>
          <a:bodyPr/>
          <a:lstStyle/>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课程名称</a:t>
            </a:r>
            <a:r>
              <a:rPr lang="en-US" altLang="zh-CN" dirty="0" smtClean="0">
                <a:latin typeface="Times New Roman" pitchFamily="18" charset="0"/>
                <a:ea typeface="黑体" pitchFamily="49" charset="-122"/>
              </a:rPr>
              <a:t>:  </a:t>
            </a:r>
            <a:r>
              <a:rPr lang="zh-CN" altLang="en-US" dirty="0" smtClean="0">
                <a:latin typeface="Times New Roman" pitchFamily="18" charset="0"/>
                <a:ea typeface="黑体" pitchFamily="49" charset="-122"/>
              </a:rPr>
              <a:t>结晶学与工业结晶</a:t>
            </a:r>
          </a:p>
          <a:p>
            <a:pPr marL="457200" indent="-457200">
              <a:lnSpc>
                <a:spcPct val="125000"/>
              </a:lnSpc>
              <a:spcBef>
                <a:spcPct val="0"/>
              </a:spcBef>
              <a:buFont typeface="Wingdings" pitchFamily="2" charset="2"/>
              <a:buNone/>
            </a:pPr>
            <a:r>
              <a:rPr lang="zh-CN" altLang="en-US" dirty="0" smtClean="0">
                <a:latin typeface="Times New Roman" pitchFamily="18" charset="0"/>
                <a:ea typeface="黑体" pitchFamily="49" charset="-122"/>
              </a:rPr>
              <a:t>      </a:t>
            </a:r>
            <a:r>
              <a:rPr lang="en-US" altLang="zh-CN" dirty="0" smtClean="0">
                <a:latin typeface="Times New Roman" pitchFamily="18" charset="0"/>
                <a:ea typeface="黑体" pitchFamily="49" charset="-122"/>
              </a:rPr>
              <a:t>Crystallography and Industrial crystallization</a:t>
            </a:r>
          </a:p>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授课对象</a:t>
            </a:r>
            <a:r>
              <a:rPr lang="en-US" altLang="zh-CN" dirty="0" smtClean="0">
                <a:latin typeface="Times New Roman" pitchFamily="18" charset="0"/>
                <a:ea typeface="黑体" pitchFamily="49" charset="-122"/>
              </a:rPr>
              <a:t>:  </a:t>
            </a:r>
            <a:r>
              <a:rPr lang="zh-CN" altLang="en-US" dirty="0" smtClean="0">
                <a:latin typeface="Times New Roman" pitchFamily="18" charset="0"/>
                <a:ea typeface="黑体" pitchFamily="49" charset="-122"/>
              </a:rPr>
              <a:t>资源循环科学与工程专业本科生</a:t>
            </a:r>
          </a:p>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学        分</a:t>
            </a:r>
            <a:r>
              <a:rPr lang="en-US" altLang="zh-CN" dirty="0" smtClean="0">
                <a:latin typeface="Times New Roman" pitchFamily="18" charset="0"/>
                <a:ea typeface="黑体" pitchFamily="49" charset="-122"/>
              </a:rPr>
              <a:t>:  2</a:t>
            </a:r>
          </a:p>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总学时数</a:t>
            </a:r>
            <a:r>
              <a:rPr lang="en-US" altLang="zh-CN" dirty="0" smtClean="0">
                <a:latin typeface="Times New Roman" pitchFamily="18" charset="0"/>
                <a:ea typeface="黑体" pitchFamily="49" charset="-122"/>
              </a:rPr>
              <a:t>:  32</a:t>
            </a:r>
          </a:p>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周学时数</a:t>
            </a:r>
            <a:r>
              <a:rPr lang="en-US" altLang="zh-CN" dirty="0" smtClean="0">
                <a:latin typeface="Times New Roman" pitchFamily="18" charset="0"/>
                <a:ea typeface="黑体" pitchFamily="49" charset="-122"/>
              </a:rPr>
              <a:t>:  </a:t>
            </a:r>
            <a:r>
              <a:rPr lang="zh-CN" altLang="en-US" dirty="0" smtClean="0">
                <a:latin typeface="Times New Roman" pitchFamily="18" charset="0"/>
                <a:ea typeface="黑体" pitchFamily="49" charset="-122"/>
              </a:rPr>
              <a:t>每周</a:t>
            </a:r>
            <a:r>
              <a:rPr lang="en-US" altLang="zh-CN" dirty="0" smtClean="0">
                <a:latin typeface="Times New Roman" pitchFamily="18" charset="0"/>
                <a:ea typeface="黑体" pitchFamily="49" charset="-122"/>
              </a:rPr>
              <a:t>2</a:t>
            </a:r>
          </a:p>
          <a:p>
            <a:pPr marL="457200" indent="-457200">
              <a:lnSpc>
                <a:spcPct val="125000"/>
              </a:lnSpc>
              <a:spcBef>
                <a:spcPct val="0"/>
              </a:spcBef>
              <a:buFont typeface="Wingdings" pitchFamily="2" charset="2"/>
              <a:buChar char="q"/>
            </a:pPr>
            <a:r>
              <a:rPr lang="zh-CN" altLang="en-US" dirty="0" smtClean="0">
                <a:latin typeface="Times New Roman" pitchFamily="18" charset="0"/>
                <a:ea typeface="黑体" pitchFamily="49" charset="-122"/>
              </a:rPr>
              <a:t>考查方式</a:t>
            </a:r>
            <a:r>
              <a:rPr lang="en-US" altLang="zh-CN" dirty="0" smtClean="0">
                <a:latin typeface="Times New Roman" pitchFamily="18" charset="0"/>
                <a:ea typeface="黑体" pitchFamily="49" charset="-122"/>
              </a:rPr>
              <a:t>:  </a:t>
            </a:r>
            <a:r>
              <a:rPr lang="zh-CN" altLang="en-US" dirty="0" smtClean="0">
                <a:latin typeface="Times New Roman" pitchFamily="18" charset="0"/>
                <a:ea typeface="黑体" pitchFamily="49" charset="-122"/>
              </a:rPr>
              <a:t>闭卷考试，平时成绩占</a:t>
            </a:r>
            <a:r>
              <a:rPr lang="en-US" altLang="zh-CN" dirty="0" smtClean="0">
                <a:latin typeface="Times New Roman" pitchFamily="18" charset="0"/>
                <a:ea typeface="黑体" pitchFamily="49" charset="-122"/>
              </a:rPr>
              <a:t>30% (</a:t>
            </a:r>
            <a:r>
              <a:rPr lang="zh-CN" altLang="en-US" dirty="0" smtClean="0">
                <a:latin typeface="Times New Roman" pitchFamily="18" charset="0"/>
                <a:ea typeface="黑体" pitchFamily="49" charset="-122"/>
              </a:rPr>
              <a:t>包括出勤和作业</a:t>
            </a:r>
            <a:r>
              <a:rPr lang="zh-CN" altLang="en-US" dirty="0">
                <a:latin typeface="Times New Roman" pitchFamily="18" charset="0"/>
                <a:ea typeface="黑体" pitchFamily="49" charset="-122"/>
              </a:rPr>
              <a:t>等</a:t>
            </a:r>
            <a:r>
              <a:rPr lang="zh-CN" altLang="en-US" dirty="0" smtClean="0">
                <a:latin typeface="Times New Roman" pitchFamily="18" charset="0"/>
                <a:ea typeface="黑体" pitchFamily="49" charset="-122"/>
              </a:rPr>
              <a:t>情况</a:t>
            </a:r>
            <a:r>
              <a:rPr lang="en-US" altLang="zh-CN" dirty="0" smtClean="0">
                <a:latin typeface="Times New Roman" pitchFamily="18" charset="0"/>
                <a:ea typeface="黑体" pitchFamily="49" charset="-122"/>
              </a:rPr>
              <a:t>)</a:t>
            </a:r>
            <a:endParaRPr lang="zh-CN" altLang="en-US" dirty="0" smtClean="0">
              <a:latin typeface="Times New Roman" pitchFamily="18" charset="0"/>
              <a:ea typeface="黑体" pitchFamily="49" charset="-122"/>
            </a:endParaRPr>
          </a:p>
        </p:txBody>
      </p:sp>
    </p:spTree>
  </p:cSld>
  <p:clrMapOvr>
    <a:masterClrMapping/>
  </p:clrMapOvr>
  <p:transition>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ctr"/>
            <a:r>
              <a:rPr lang="zh-CN" altLang="en-US" sz="4000" dirty="0" smtClean="0"/>
              <a:t>推荐教材</a:t>
            </a:r>
            <a:endParaRPr lang="en-US" altLang="zh-CN" sz="4000" dirty="0" smtClean="0"/>
          </a:p>
        </p:txBody>
      </p:sp>
      <p:sp>
        <p:nvSpPr>
          <p:cNvPr id="4099" name="Rectangle 3"/>
          <p:cNvSpPr>
            <a:spLocks noGrp="1" noChangeArrowheads="1"/>
          </p:cNvSpPr>
          <p:nvPr>
            <p:ph type="body" idx="1"/>
          </p:nvPr>
        </p:nvSpPr>
        <p:spPr>
          <a:xfrm>
            <a:off x="611560" y="1988840"/>
            <a:ext cx="7920880" cy="4590510"/>
          </a:xfrm>
        </p:spPr>
        <p:txBody>
          <a:bodyPr/>
          <a:lstStyle/>
          <a:p>
            <a:pPr algn="just">
              <a:lnSpc>
                <a:spcPct val="125000"/>
              </a:lnSpc>
              <a:buNone/>
            </a:pPr>
            <a:r>
              <a:rPr lang="en-US" altLang="zh-CN" sz="2800" dirty="0" smtClean="0"/>
              <a:t>1</a:t>
            </a:r>
            <a:r>
              <a:rPr lang="zh-CN" altLang="en-US" sz="2800" dirty="0" smtClean="0"/>
              <a:t>、</a:t>
            </a:r>
            <a:r>
              <a:rPr lang="zh-CN" altLang="en-US" sz="2800" dirty="0" smtClean="0">
                <a:latin typeface="Times New Roman" pitchFamily="18" charset="0"/>
                <a:ea typeface="黑体" pitchFamily="49" charset="-122"/>
              </a:rPr>
              <a:t>结晶学与矿物学，李胜荣，地质出版社</a:t>
            </a:r>
            <a:r>
              <a:rPr lang="en-US" altLang="zh-CN" sz="2800" dirty="0" smtClean="0">
                <a:latin typeface="Times New Roman" pitchFamily="18" charset="0"/>
                <a:ea typeface="黑体" pitchFamily="49" charset="-122"/>
              </a:rPr>
              <a:t>.</a:t>
            </a:r>
            <a:r>
              <a:rPr lang="zh-CN" altLang="en-US" sz="2800" dirty="0" smtClean="0">
                <a:latin typeface="Times New Roman" pitchFamily="18" charset="0"/>
                <a:ea typeface="黑体" pitchFamily="49" charset="-122"/>
              </a:rPr>
              <a:t> </a:t>
            </a:r>
            <a:r>
              <a:rPr lang="en-US" altLang="zh-CN" sz="2800" dirty="0" smtClean="0">
                <a:latin typeface="Times New Roman" pitchFamily="18" charset="0"/>
                <a:ea typeface="黑体" pitchFamily="49" charset="-122"/>
              </a:rPr>
              <a:t>2008</a:t>
            </a:r>
            <a:endParaRPr lang="en-US" altLang="zh-CN" sz="2800" dirty="0" smtClean="0"/>
          </a:p>
          <a:p>
            <a:pPr algn="just">
              <a:lnSpc>
                <a:spcPct val="125000"/>
              </a:lnSpc>
              <a:buNone/>
            </a:pPr>
            <a:r>
              <a:rPr lang="en-US" altLang="zh-CN" sz="2800" dirty="0" smtClean="0"/>
              <a:t>2</a:t>
            </a:r>
            <a:r>
              <a:rPr lang="zh-CN" altLang="en-US" sz="2800" dirty="0" smtClean="0"/>
              <a:t>、丁绪淮，谈遒．工业结晶 </a:t>
            </a:r>
            <a:r>
              <a:rPr lang="en-US" altLang="zh-CN" sz="2800" dirty="0" smtClean="0"/>
              <a:t>[M]</a:t>
            </a:r>
            <a:r>
              <a:rPr lang="zh-CN" altLang="en-US" sz="2800" dirty="0" smtClean="0"/>
              <a:t>．北京：化学工业出版社．</a:t>
            </a:r>
            <a:r>
              <a:rPr lang="en-US" altLang="zh-CN" sz="2800" dirty="0" smtClean="0"/>
              <a:t>1985.</a:t>
            </a:r>
          </a:p>
          <a:p>
            <a:pPr algn="just">
              <a:lnSpc>
                <a:spcPct val="125000"/>
              </a:lnSpc>
              <a:spcBef>
                <a:spcPts val="1200"/>
              </a:spcBef>
              <a:buNone/>
            </a:pPr>
            <a:r>
              <a:rPr lang="en-US" altLang="zh-CN" sz="2800" dirty="0" smtClean="0"/>
              <a:t>3</a:t>
            </a:r>
            <a:r>
              <a:rPr lang="zh-CN" altLang="en-US" sz="2800" dirty="0" smtClean="0"/>
              <a:t>、</a:t>
            </a:r>
            <a:r>
              <a:rPr lang="en-US" altLang="zh-CN" sz="2800" dirty="0" smtClean="0"/>
              <a:t>Mullin J W. Crystallization, 4th Ed. [M]. Oxford: Butterworth Heinemann Press, 2001.</a:t>
            </a:r>
            <a:endParaRPr lang="zh-CN" altLang="en-US" sz="2800" dirty="0" smtClean="0"/>
          </a:p>
        </p:txBody>
      </p:sp>
    </p:spTree>
  </p:cSld>
  <p:clrMapOvr>
    <a:masterClrMapping/>
  </p:clrMapOvr>
  <p:transition>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646674" y="368660"/>
            <a:ext cx="6811525" cy="1220180"/>
          </a:xfrm>
        </p:spPr>
        <p:txBody>
          <a:bodyPr/>
          <a:lstStyle/>
          <a:p>
            <a:pPr algn="ctr">
              <a:defRPr/>
            </a:pPr>
            <a:r>
              <a:rPr sz="4000" dirty="0" err="1"/>
              <a:t>结晶学与</a:t>
            </a:r>
            <a:r>
              <a:rPr lang="zh-CN" altLang="en-US" sz="4000" dirty="0"/>
              <a:t>工业结晶</a:t>
            </a:r>
            <a:endParaRPr lang="en-US" altLang="zh-CN" sz="4000" dirty="0"/>
          </a:p>
        </p:txBody>
      </p:sp>
      <p:sp>
        <p:nvSpPr>
          <p:cNvPr id="28675" name="Rectangle 3"/>
          <p:cNvSpPr>
            <a:spLocks noGrp="1" noChangeArrowheads="1"/>
          </p:cNvSpPr>
          <p:nvPr>
            <p:ph idx="1"/>
          </p:nvPr>
        </p:nvSpPr>
        <p:spPr>
          <a:xfrm>
            <a:off x="685799" y="2081376"/>
            <a:ext cx="7772400" cy="4542979"/>
          </a:xfrm>
        </p:spPr>
        <p:txBody>
          <a:bodyPr/>
          <a:lstStyle/>
          <a:p>
            <a:pPr algn="ctr" eaLnBrk="1" hangingPunct="1">
              <a:lnSpc>
                <a:spcPct val="80000"/>
              </a:lnSpc>
              <a:buFont typeface="Wingdings" pitchFamily="2" charset="2"/>
              <a:buNone/>
            </a:pPr>
            <a:r>
              <a:rPr lang="zh-CN" altLang="en-US" sz="3600" dirty="0" smtClean="0">
                <a:latin typeface="黑体" pitchFamily="49" charset="-122"/>
                <a:ea typeface="黑体" pitchFamily="49" charset="-122"/>
              </a:rPr>
              <a:t>第一篇  结晶学</a:t>
            </a:r>
            <a:r>
              <a:rPr lang="zh-CN" altLang="en-US" sz="2400" dirty="0" smtClean="0">
                <a:latin typeface="黑体" pitchFamily="49" charset="-122"/>
                <a:ea typeface="黑体" pitchFamily="49" charset="-122"/>
              </a:rPr>
              <a:t>（预计</a:t>
            </a:r>
            <a:r>
              <a:rPr lang="en-US" altLang="zh-CN" sz="2400" dirty="0" smtClean="0">
                <a:latin typeface="黑体" pitchFamily="49" charset="-122"/>
                <a:ea typeface="黑体" pitchFamily="49" charset="-122"/>
              </a:rPr>
              <a:t>16</a:t>
            </a:r>
            <a:r>
              <a:rPr lang="zh-CN" altLang="en-US" sz="2400" dirty="0" smtClean="0">
                <a:latin typeface="黑体" pitchFamily="49" charset="-122"/>
                <a:ea typeface="黑体" pitchFamily="49" charset="-122"/>
              </a:rPr>
              <a:t>学时）</a:t>
            </a:r>
            <a:endParaRPr lang="en-US" altLang="zh-CN" sz="3600" dirty="0">
              <a:latin typeface="黑体" pitchFamily="49" charset="-122"/>
              <a:ea typeface="黑体" pitchFamily="49" charset="-122"/>
            </a:endParaRPr>
          </a:p>
          <a:p>
            <a:pPr eaLnBrk="1" hangingPunct="1">
              <a:lnSpc>
                <a:spcPct val="125000"/>
              </a:lnSpc>
              <a:spcBef>
                <a:spcPct val="0"/>
              </a:spcBef>
              <a:buFont typeface="Wingdings 2" pitchFamily="18" charset="2"/>
              <a:buNone/>
            </a:pP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第一章  晶体与晶体生长</a:t>
            </a:r>
            <a:r>
              <a:rPr lang="en-US" altLang="zh-CN" sz="2400" dirty="0" smtClean="0">
                <a:latin typeface="黑体" pitchFamily="49" charset="-122"/>
                <a:ea typeface="黑体" pitchFamily="49" charset="-122"/>
              </a:rPr>
              <a:t> </a:t>
            </a: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第二章  晶体的宏观对称与测量</a:t>
            </a: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第三章  晶体的坐标系和晶体符号</a:t>
            </a: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第四章  单形与聚形</a:t>
            </a: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第五章  晶体的规则连生</a:t>
            </a: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r>
              <a:rPr lang="zh-CN" altLang="en-US" sz="2400" dirty="0" smtClean="0">
                <a:latin typeface="黑体" pitchFamily="49" charset="-122"/>
                <a:ea typeface="黑体" pitchFamily="49" charset="-122"/>
              </a:rPr>
              <a:t>第六章  晶体结构与晶体化学</a:t>
            </a:r>
            <a:endParaRPr lang="en-US" altLang="zh-CN" sz="2400" dirty="0" smtClean="0">
              <a:latin typeface="黑体" pitchFamily="49" charset="-122"/>
              <a:ea typeface="黑体" pitchFamily="49" charset="-122"/>
            </a:endParaRPr>
          </a:p>
          <a:p>
            <a:pPr eaLnBrk="1" hangingPunct="1">
              <a:lnSpc>
                <a:spcPct val="125000"/>
              </a:lnSpc>
              <a:spcBef>
                <a:spcPct val="0"/>
              </a:spcBef>
              <a:buFont typeface="Wingdings 2" pitchFamily="18" charset="2"/>
              <a:buNone/>
            </a:pPr>
            <a:endParaRPr lang="en-US" altLang="zh-CN" sz="2400" dirty="0" smtClean="0">
              <a:latin typeface="黑体" pitchFamily="49" charset="-122"/>
              <a:ea typeface="黑体" pitchFamily="49" charset="-122"/>
            </a:endParaRPr>
          </a:p>
          <a:p>
            <a:pPr eaLnBrk="1" hangingPunct="1">
              <a:lnSpc>
                <a:spcPct val="80000"/>
              </a:lnSpc>
              <a:buFont typeface="Wingdings" pitchFamily="2" charset="2"/>
              <a:buNone/>
            </a:pPr>
            <a:endParaRPr lang="zh-CN" altLang="en-US" sz="2400" dirty="0" smtClean="0">
              <a:latin typeface="黑体" pitchFamily="49" charset="-122"/>
              <a:ea typeface="黑体" pitchFamily="49" charset="-122"/>
            </a:endParaRPr>
          </a:p>
        </p:txBody>
      </p:sp>
    </p:spTree>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656565" y="2033844"/>
            <a:ext cx="7772400" cy="4545505"/>
          </a:xfrm>
        </p:spPr>
        <p:txBody>
          <a:bodyPr/>
          <a:lstStyle/>
          <a:p>
            <a:pPr algn="ctr" eaLnBrk="1" hangingPunct="1">
              <a:lnSpc>
                <a:spcPct val="80000"/>
              </a:lnSpc>
              <a:buFont typeface="Wingdings" pitchFamily="2" charset="2"/>
              <a:buNone/>
            </a:pPr>
            <a:r>
              <a:rPr lang="zh-CN" altLang="en-US" sz="3600" dirty="0" smtClean="0">
                <a:latin typeface="黑体" pitchFamily="49" charset="-122"/>
                <a:ea typeface="黑体" pitchFamily="49" charset="-122"/>
              </a:rPr>
              <a:t>第二篇  工业结晶</a:t>
            </a:r>
            <a:r>
              <a:rPr lang="zh-CN" altLang="en-US" sz="2400" dirty="0" smtClean="0">
                <a:latin typeface="黑体" pitchFamily="49" charset="-122"/>
                <a:ea typeface="黑体" pitchFamily="49" charset="-122"/>
              </a:rPr>
              <a:t>（预计</a:t>
            </a:r>
            <a:r>
              <a:rPr lang="en-US" altLang="zh-CN" sz="2400" dirty="0" smtClean="0">
                <a:latin typeface="黑体" pitchFamily="49" charset="-122"/>
                <a:ea typeface="黑体" pitchFamily="49" charset="-122"/>
              </a:rPr>
              <a:t>16</a:t>
            </a:r>
            <a:r>
              <a:rPr lang="zh-CN" altLang="en-US" sz="2400" dirty="0" smtClean="0">
                <a:latin typeface="黑体" pitchFamily="49" charset="-122"/>
                <a:ea typeface="黑体" pitchFamily="49" charset="-122"/>
              </a:rPr>
              <a:t>学时）</a:t>
            </a:r>
          </a:p>
          <a:p>
            <a:pPr eaLnBrk="1" hangingPunct="1">
              <a:lnSpc>
                <a:spcPct val="125000"/>
              </a:lnSpc>
              <a:spcBef>
                <a:spcPct val="0"/>
              </a:spcBef>
              <a:buFont typeface="Wingdings 2" pitchFamily="18" charset="2"/>
              <a:buNone/>
            </a:pPr>
            <a:endParaRPr lang="en-US" altLang="zh-CN" sz="3600" dirty="0" smtClean="0">
              <a:latin typeface="黑体" pitchFamily="49" charset="-122"/>
              <a:ea typeface="黑体" pitchFamily="49" charset="-122"/>
            </a:endParaRPr>
          </a:p>
          <a:p>
            <a:pPr eaLnBrk="1" hangingPunct="1">
              <a:lnSpc>
                <a:spcPct val="90000"/>
              </a:lnSpc>
              <a:buNone/>
            </a:pPr>
            <a:r>
              <a:rPr lang="zh-CN" altLang="en-US" sz="2400" dirty="0" smtClean="0">
                <a:latin typeface="黑体" pitchFamily="49" charset="-122"/>
                <a:ea typeface="黑体" pitchFamily="49" charset="-122"/>
              </a:rPr>
              <a:t>第一章  </a:t>
            </a:r>
            <a:r>
              <a:rPr lang="zh-CN" altLang="en-US" sz="2400" dirty="0" smtClean="0"/>
              <a:t>工业结晶概述  </a:t>
            </a:r>
            <a:endParaRPr lang="en-US" altLang="zh-CN" sz="2400" dirty="0" smtClean="0"/>
          </a:p>
          <a:p>
            <a:pPr eaLnBrk="1" hangingPunct="1">
              <a:lnSpc>
                <a:spcPct val="90000"/>
              </a:lnSpc>
              <a:buNone/>
            </a:pPr>
            <a:r>
              <a:rPr lang="zh-CN" altLang="en-US" sz="2400" dirty="0" smtClean="0">
                <a:latin typeface="黑体" pitchFamily="49" charset="-122"/>
                <a:ea typeface="黑体" pitchFamily="49" charset="-122"/>
              </a:rPr>
              <a:t>第二章  </a:t>
            </a:r>
            <a:r>
              <a:rPr lang="zh-CN" altLang="en-US" sz="2400" dirty="0" smtClean="0"/>
              <a:t>结晶热力学  </a:t>
            </a:r>
            <a:endParaRPr lang="en-US" altLang="zh-CN" sz="2400" dirty="0" smtClean="0"/>
          </a:p>
          <a:p>
            <a:pPr eaLnBrk="1" hangingPunct="1">
              <a:lnSpc>
                <a:spcPct val="90000"/>
              </a:lnSpc>
              <a:buNone/>
            </a:pPr>
            <a:r>
              <a:rPr lang="zh-CN" altLang="en-US" sz="2400" dirty="0" smtClean="0">
                <a:latin typeface="黑体" pitchFamily="49" charset="-122"/>
                <a:ea typeface="黑体" pitchFamily="49" charset="-122"/>
              </a:rPr>
              <a:t>第三章  </a:t>
            </a:r>
            <a:r>
              <a:rPr lang="zh-CN" altLang="en-US" sz="2400" dirty="0" smtClean="0"/>
              <a:t>结晶动力学 </a:t>
            </a:r>
            <a:endParaRPr lang="en-US" altLang="zh-CN" sz="2400" dirty="0" smtClean="0"/>
          </a:p>
          <a:p>
            <a:pPr eaLnBrk="1" hangingPunct="1">
              <a:lnSpc>
                <a:spcPct val="90000"/>
              </a:lnSpc>
              <a:buNone/>
            </a:pPr>
            <a:r>
              <a:rPr lang="zh-CN" altLang="en-US" sz="2400" dirty="0" smtClean="0">
                <a:latin typeface="黑体" pitchFamily="49" charset="-122"/>
                <a:ea typeface="黑体" pitchFamily="49" charset="-122"/>
              </a:rPr>
              <a:t>第四章  </a:t>
            </a:r>
            <a:r>
              <a:rPr lang="zh-CN" altLang="en-US" sz="2400" dirty="0" smtClean="0"/>
              <a:t>工业结晶方法与设备 </a:t>
            </a:r>
            <a:endParaRPr lang="en-US" altLang="zh-CN" sz="2400" dirty="0" smtClean="0"/>
          </a:p>
          <a:p>
            <a:pPr eaLnBrk="1" hangingPunct="1">
              <a:lnSpc>
                <a:spcPct val="90000"/>
              </a:lnSpc>
              <a:buNone/>
            </a:pPr>
            <a:r>
              <a:rPr lang="zh-CN" altLang="en-US" sz="2400" dirty="0" smtClean="0">
                <a:latin typeface="黑体" pitchFamily="49" charset="-122"/>
                <a:ea typeface="黑体" pitchFamily="49" charset="-122"/>
              </a:rPr>
              <a:t>第五章  </a:t>
            </a:r>
            <a:r>
              <a:rPr lang="zh-CN" altLang="en-US" sz="2400" dirty="0" smtClean="0"/>
              <a:t>结晶器的设计与操作控制 </a:t>
            </a:r>
            <a:endParaRPr lang="en-US" altLang="zh-CN" sz="2400" dirty="0" smtClean="0"/>
          </a:p>
          <a:p>
            <a:pPr eaLnBrk="1" hangingPunct="1">
              <a:lnSpc>
                <a:spcPct val="90000"/>
              </a:lnSpc>
              <a:buNone/>
            </a:pPr>
            <a:r>
              <a:rPr lang="zh-CN" altLang="en-US" sz="2400" dirty="0" smtClean="0">
                <a:latin typeface="黑体" pitchFamily="49" charset="-122"/>
                <a:ea typeface="黑体" pitchFamily="49" charset="-122"/>
              </a:rPr>
              <a:t>第六章  </a:t>
            </a:r>
            <a:r>
              <a:rPr lang="zh-CN" altLang="en-US" sz="2400" dirty="0" smtClean="0"/>
              <a:t>结晶后处理技术 </a:t>
            </a:r>
            <a:endParaRPr lang="en-US" altLang="zh-CN" sz="2400" dirty="0" smtClean="0"/>
          </a:p>
          <a:p>
            <a:pPr eaLnBrk="1" hangingPunct="1">
              <a:lnSpc>
                <a:spcPct val="125000"/>
              </a:lnSpc>
              <a:spcBef>
                <a:spcPct val="0"/>
              </a:spcBef>
              <a:buFont typeface="Wingdings 2" pitchFamily="18" charset="2"/>
              <a:buNone/>
            </a:pPr>
            <a:endParaRPr lang="en-US" altLang="zh-CN" sz="2400" dirty="0" smtClean="0">
              <a:latin typeface="黑体" pitchFamily="49" charset="-122"/>
              <a:ea typeface="黑体" pitchFamily="49" charset="-122"/>
            </a:endParaRPr>
          </a:p>
          <a:p>
            <a:pPr eaLnBrk="1" hangingPunct="1">
              <a:lnSpc>
                <a:spcPct val="80000"/>
              </a:lnSpc>
              <a:buFont typeface="Wingdings" pitchFamily="2" charset="2"/>
              <a:buNone/>
            </a:pPr>
            <a:endParaRPr lang="zh-CN" altLang="en-US" sz="2400" dirty="0" smtClean="0">
              <a:latin typeface="黑体" pitchFamily="49" charset="-122"/>
              <a:ea typeface="黑体" pitchFamily="49" charset="-122"/>
            </a:endParaRPr>
          </a:p>
        </p:txBody>
      </p:sp>
      <p:sp>
        <p:nvSpPr>
          <p:cNvPr id="5" name="Rectangle 2"/>
          <p:cNvSpPr>
            <a:spLocks noGrp="1" noChangeArrowheads="1"/>
          </p:cNvSpPr>
          <p:nvPr>
            <p:ph type="title"/>
          </p:nvPr>
        </p:nvSpPr>
        <p:spPr>
          <a:xfrm>
            <a:off x="1646674" y="368660"/>
            <a:ext cx="6811525" cy="1220180"/>
          </a:xfrm>
        </p:spPr>
        <p:txBody>
          <a:bodyPr/>
          <a:lstStyle/>
          <a:p>
            <a:pPr algn="ctr">
              <a:defRPr/>
            </a:pPr>
            <a:r>
              <a:rPr sz="4000" dirty="0" err="1"/>
              <a:t>结晶学与</a:t>
            </a:r>
            <a:r>
              <a:rPr lang="zh-CN" altLang="en-US" sz="4000" dirty="0"/>
              <a:t>工业结晶</a:t>
            </a:r>
            <a:endParaRPr lang="en-US" altLang="zh-CN" sz="4000" dirty="0"/>
          </a:p>
        </p:txBody>
      </p:sp>
    </p:spTree>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656565" y="1763815"/>
            <a:ext cx="7772400" cy="4114800"/>
          </a:xfrm>
        </p:spPr>
        <p:txBody>
          <a:bodyPr/>
          <a:lstStyle/>
          <a:p>
            <a:pPr eaLnBrk="1" hangingPunct="1"/>
            <a:r>
              <a:rPr lang="zh-CN" altLang="en-US" sz="2800" dirty="0" smtClean="0">
                <a:latin typeface="黑体" pitchFamily="49" charset="-122"/>
                <a:ea typeface="黑体" pitchFamily="49" charset="-122"/>
              </a:rPr>
              <a:t>结晶学与工业</a:t>
            </a:r>
            <a:r>
              <a:rPr lang="zh-CN" altLang="en-US" sz="2800" dirty="0">
                <a:latin typeface="黑体" pitchFamily="49" charset="-122"/>
                <a:ea typeface="黑体" pitchFamily="49" charset="-122"/>
              </a:rPr>
              <a:t>结晶</a:t>
            </a:r>
            <a:r>
              <a:rPr lang="zh-CN" altLang="en-US" sz="2800" dirty="0" smtClean="0">
                <a:latin typeface="黑体" pitchFamily="49" charset="-122"/>
                <a:ea typeface="黑体" pitchFamily="49" charset="-122"/>
              </a:rPr>
              <a:t>是</a:t>
            </a:r>
            <a:r>
              <a:rPr lang="zh-CN" altLang="en-US" sz="2800" dirty="0" smtClean="0">
                <a:solidFill>
                  <a:srgbClr val="C00000"/>
                </a:solidFill>
                <a:latin typeface="黑体" pitchFamily="49" charset="-122"/>
                <a:ea typeface="黑体" pitchFamily="49" charset="-122"/>
              </a:rPr>
              <a:t>专业基础课</a:t>
            </a:r>
          </a:p>
          <a:p>
            <a:pPr eaLnBrk="1" hangingPunct="1"/>
            <a:endParaRPr lang="zh-CN" altLang="en-US" sz="2800" dirty="0" smtClean="0">
              <a:latin typeface="黑体" pitchFamily="49" charset="-122"/>
              <a:ea typeface="黑体" pitchFamily="49" charset="-122"/>
            </a:endParaRPr>
          </a:p>
          <a:p>
            <a:pPr eaLnBrk="1" hangingPunct="1"/>
            <a:r>
              <a:rPr lang="zh-CN" altLang="en-US" sz="2800" dirty="0" smtClean="0">
                <a:latin typeface="黑体" pitchFamily="49" charset="-122"/>
                <a:ea typeface="黑体" pitchFamily="49" charset="-122"/>
              </a:rPr>
              <a:t>课程研究对象：晶体和矿物</a:t>
            </a:r>
          </a:p>
          <a:p>
            <a:pPr eaLnBrk="1" hangingPunct="1"/>
            <a:endParaRPr lang="zh-CN" altLang="en-US" sz="2800" dirty="0" smtClean="0">
              <a:latin typeface="黑体" pitchFamily="49" charset="-122"/>
              <a:ea typeface="黑体" pitchFamily="49" charset="-122"/>
            </a:endParaRPr>
          </a:p>
          <a:p>
            <a:pPr eaLnBrk="1" hangingPunct="1"/>
            <a:r>
              <a:rPr lang="zh-CN" altLang="en-US" sz="2800" dirty="0" smtClean="0">
                <a:latin typeface="黑体" pitchFamily="49" charset="-122"/>
                <a:ea typeface="黑体" pitchFamily="49" charset="-122"/>
              </a:rPr>
              <a:t>晶体和矿物与我们</a:t>
            </a:r>
            <a:r>
              <a:rPr lang="zh-CN" altLang="en-US" sz="2800" dirty="0" smtClean="0">
                <a:solidFill>
                  <a:srgbClr val="C00000"/>
                </a:solidFill>
                <a:latin typeface="黑体" pitchFamily="49" charset="-122"/>
                <a:ea typeface="黑体" pitchFamily="49" charset="-122"/>
              </a:rPr>
              <a:t>日常生活</a:t>
            </a:r>
            <a:r>
              <a:rPr lang="zh-CN" altLang="en-US" sz="2800" dirty="0" smtClean="0">
                <a:latin typeface="黑体" pitchFamily="49" charset="-122"/>
                <a:ea typeface="黑体" pitchFamily="49" charset="-122"/>
              </a:rPr>
              <a:t>也有密切联系：</a:t>
            </a:r>
          </a:p>
          <a:p>
            <a:pPr marL="0" indent="0" eaLnBrk="1" hangingPunct="1">
              <a:buNone/>
            </a:pPr>
            <a:r>
              <a:rPr lang="zh-CN" altLang="en-US" sz="2800" dirty="0" smtClean="0">
                <a:latin typeface="黑体" pitchFamily="49" charset="-122"/>
                <a:ea typeface="黑体" pitchFamily="49" charset="-122"/>
              </a:rPr>
              <a:t>  衣</a:t>
            </a:r>
            <a:r>
              <a:rPr lang="en-US" altLang="zh-CN" sz="2800" dirty="0" smtClean="0">
                <a:latin typeface="Times New Roman" pitchFamily="18" charset="0"/>
                <a:ea typeface="黑体" pitchFamily="49" charset="-122"/>
              </a:rPr>
              <a:t>—</a:t>
            </a:r>
            <a:r>
              <a:rPr lang="en-US" altLang="zh-CN" sz="2800" dirty="0" smtClean="0">
                <a:latin typeface="黑体" pitchFamily="49" charset="-122"/>
                <a:ea typeface="黑体" pitchFamily="49" charset="-122"/>
              </a:rPr>
              <a:t> </a:t>
            </a:r>
            <a:r>
              <a:rPr lang="zh-CN" altLang="en-US" sz="2800" dirty="0" smtClean="0">
                <a:latin typeface="黑体" pitchFamily="49" charset="-122"/>
                <a:ea typeface="黑体" pitchFamily="49" charset="-122"/>
              </a:rPr>
              <a:t>防火衣 </a:t>
            </a:r>
          </a:p>
          <a:p>
            <a:pPr marL="0" indent="0" eaLnBrk="1" hangingPunct="1">
              <a:buNone/>
            </a:pPr>
            <a:r>
              <a:rPr lang="zh-CN" altLang="en-US" sz="2800" dirty="0" smtClean="0">
                <a:latin typeface="黑体" pitchFamily="49" charset="-122"/>
                <a:ea typeface="黑体" pitchFamily="49" charset="-122"/>
              </a:rPr>
              <a:t>  食</a:t>
            </a:r>
            <a:r>
              <a:rPr lang="en-US" altLang="zh-CN" sz="2800" dirty="0" smtClean="0">
                <a:latin typeface="Times New Roman" pitchFamily="18" charset="0"/>
                <a:ea typeface="黑体" pitchFamily="49" charset="-122"/>
              </a:rPr>
              <a:t>—</a:t>
            </a:r>
            <a:r>
              <a:rPr lang="en-US" altLang="zh-CN" sz="2800" dirty="0" smtClean="0">
                <a:latin typeface="黑体" pitchFamily="49" charset="-122"/>
                <a:ea typeface="黑体" pitchFamily="49" charset="-122"/>
              </a:rPr>
              <a:t> </a:t>
            </a:r>
            <a:r>
              <a:rPr lang="zh-CN" altLang="en-US" sz="2800" dirty="0" smtClean="0">
                <a:latin typeface="黑体" pitchFamily="49" charset="-122"/>
                <a:ea typeface="黑体" pitchFamily="49" charset="-122"/>
              </a:rPr>
              <a:t>中药矿物药 朱砂  硫磺  蒙脱石</a:t>
            </a:r>
          </a:p>
          <a:p>
            <a:pPr marL="0" indent="0" eaLnBrk="1" hangingPunct="1">
              <a:buNone/>
            </a:pPr>
            <a:r>
              <a:rPr lang="zh-CN" altLang="en-US" sz="2800" dirty="0" smtClean="0">
                <a:latin typeface="黑体" pitchFamily="49" charset="-122"/>
                <a:ea typeface="黑体" pitchFamily="49" charset="-122"/>
              </a:rPr>
              <a:t>  </a:t>
            </a:r>
            <a:r>
              <a:rPr lang="zh-CN" altLang="en-US" sz="2800" dirty="0" smtClean="0">
                <a:solidFill>
                  <a:srgbClr val="C00000"/>
                </a:solidFill>
                <a:latin typeface="黑体" pitchFamily="49" charset="-122"/>
                <a:ea typeface="黑体" pitchFamily="49" charset="-122"/>
              </a:rPr>
              <a:t>宝玉石 </a:t>
            </a:r>
          </a:p>
          <a:p>
            <a:pPr eaLnBrk="1" hangingPunct="1"/>
            <a:endParaRPr lang="en-US" altLang="zh-CN" sz="2800" dirty="0" smtClean="0">
              <a:latin typeface="黑体" pitchFamily="49" charset="-122"/>
              <a:ea typeface="黑体" pitchFamily="49" charset="-122"/>
            </a:endParaRPr>
          </a:p>
        </p:txBody>
      </p:sp>
      <p:sp>
        <p:nvSpPr>
          <p:cNvPr id="3" name="Rectangle 2"/>
          <p:cNvSpPr>
            <a:spLocks noGrp="1" noChangeArrowheads="1"/>
          </p:cNvSpPr>
          <p:nvPr>
            <p:ph type="title"/>
          </p:nvPr>
        </p:nvSpPr>
        <p:spPr>
          <a:xfrm>
            <a:off x="1646674" y="368660"/>
            <a:ext cx="6811525" cy="1220180"/>
          </a:xfrm>
        </p:spPr>
        <p:txBody>
          <a:bodyPr/>
          <a:lstStyle/>
          <a:p>
            <a:pPr algn="ctr">
              <a:defRPr/>
            </a:pPr>
            <a:r>
              <a:rPr sz="4000" dirty="0" err="1"/>
              <a:t>结晶学与</a:t>
            </a:r>
            <a:r>
              <a:rPr lang="zh-CN" altLang="en-US" sz="4000" dirty="0"/>
              <a:t>工业结晶</a:t>
            </a:r>
            <a:endParaRPr lang="en-US" altLang="zh-CN" sz="4000" dirty="0"/>
          </a:p>
        </p:txBody>
      </p:sp>
    </p:spTree>
  </p:cSld>
  <p:clrMapOvr>
    <a:masterClrMapping/>
  </p:clrMapOvr>
  <p:transition>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cc487e5b-2a16-4bcc-8ed2-99e1e80127be">
  <a:themeElements>
    <a:clrScheme name="cc487e5b-2a16-4bcc-8ed2-99e1e80127b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487e5b-2a16-4bcc-8ed2-99e1e80127b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cc487e5b-2a16-4bcc-8ed2-99e1e80127b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487e5b-2a16-4bcc-8ed2-99e1e80127b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487e5b-2a16-4bcc-8ed2-99e1e80127b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487e5b-2a16-4bcc-8ed2-99e1e80127b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487e5b-2a16-4bcc-8ed2-99e1e80127b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487e5b-2a16-4bcc-8ed2-99e1e80127b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487e5b-2a16-4bcc-8ed2-99e1e80127b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487e5b-2a16-4bcc-8ed2-99e1e80127b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487e5b-2a16-4bcc-8ed2-99e1e80127b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487e5b-2a16-4bcc-8ed2-99e1e80127b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487e5b-2a16-4bcc-8ed2-99e1e80127b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487e5b-2a16-4bcc-8ed2-99e1e80127b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9031</TotalTime>
  <Words>2168</Words>
  <Application>Microsoft Office PowerPoint</Application>
  <PresentationFormat>全屏显示(4:3)</PresentationFormat>
  <Paragraphs>185</Paragraphs>
  <Slides>35</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7" baseType="lpstr">
      <vt:lpstr>方正舒体</vt:lpstr>
      <vt:lpstr>黑体</vt:lpstr>
      <vt:lpstr>华文细黑</vt:lpstr>
      <vt:lpstr>宋体</vt:lpstr>
      <vt:lpstr>微软雅黑</vt:lpstr>
      <vt:lpstr>Arial</vt:lpstr>
      <vt:lpstr>Arial Narrow</vt:lpstr>
      <vt:lpstr>Times New Roman</vt:lpstr>
      <vt:lpstr>Wingdings</vt:lpstr>
      <vt:lpstr>Wingdings 2</vt:lpstr>
      <vt:lpstr>cc487e5b-2a16-4bcc-8ed2-99e1e80127be</vt:lpstr>
      <vt:lpstr>MathType 7.0 Equation</vt:lpstr>
      <vt:lpstr>结晶学与工业结晶---绪论</vt:lpstr>
      <vt:lpstr>PowerPoint 演示文稿</vt:lpstr>
      <vt:lpstr>工作班级</vt:lpstr>
      <vt:lpstr>工作掠影</vt:lpstr>
      <vt:lpstr>课程说明</vt:lpstr>
      <vt:lpstr>推荐教材</vt:lpstr>
      <vt:lpstr>结晶学与工业结晶</vt:lpstr>
      <vt:lpstr>结晶学与工业结晶</vt:lpstr>
      <vt:lpstr>结晶学与工业结晶</vt:lpstr>
      <vt:lpstr>PowerPoint 演示文稿</vt:lpstr>
      <vt:lpstr>课程简介</vt:lpstr>
      <vt:lpstr>PowerPoint 演示文稿</vt:lpstr>
      <vt:lpstr>PowerPoint 演示文稿</vt:lpstr>
      <vt:lpstr>PowerPoint 演示文稿</vt:lpstr>
      <vt:lpstr>工业结晶</vt:lpstr>
      <vt:lpstr>工业结晶</vt:lpstr>
      <vt:lpstr>工业结晶</vt:lpstr>
      <vt:lpstr>工业结晶</vt:lpstr>
      <vt:lpstr>工业结晶</vt:lpstr>
      <vt:lpstr>工业结晶</vt:lpstr>
      <vt:lpstr>工业结晶技术的发展</vt:lpstr>
      <vt:lpstr>工业结晶技术的发展</vt:lpstr>
      <vt:lpstr>工业结晶技术的发展</vt:lpstr>
      <vt:lpstr>工业结晶技术的发展</vt:lpstr>
      <vt:lpstr>工业结晶技术的发展</vt:lpstr>
      <vt:lpstr>工业结晶技术的发展</vt:lpstr>
      <vt:lpstr>工业结晶技术的发展</vt:lpstr>
      <vt:lpstr>晶体产品的质量要求</vt:lpstr>
      <vt:lpstr>课程内容简介</vt:lpstr>
      <vt:lpstr>化学工程与技术</vt:lpstr>
      <vt:lpstr>化学工业的发展</vt:lpstr>
      <vt:lpstr>化学工业的发展</vt:lpstr>
      <vt:lpstr>化学工业的发展</vt:lpstr>
      <vt:lpstr>化学工程的知识结构</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Windows 用户</cp:lastModifiedBy>
  <cp:revision>1011</cp:revision>
  <cp:lastPrinted>1601-01-01T00:00:00Z</cp:lastPrinted>
  <dcterms:created xsi:type="dcterms:W3CDTF">1601-01-01T00:00:00Z</dcterms:created>
  <dcterms:modified xsi:type="dcterms:W3CDTF">2022-09-05T01:13:58Z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